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343" r:id="rId2"/>
    <p:sldId id="344" r:id="rId3"/>
    <p:sldId id="352" r:id="rId4"/>
    <p:sldId id="353" r:id="rId5"/>
    <p:sldId id="374" r:id="rId6"/>
    <p:sldId id="345" r:id="rId7"/>
    <p:sldId id="346" r:id="rId8"/>
    <p:sldId id="347" r:id="rId9"/>
    <p:sldId id="377" r:id="rId10"/>
    <p:sldId id="348" r:id="rId11"/>
    <p:sldId id="349" r:id="rId12"/>
    <p:sldId id="382" r:id="rId13"/>
    <p:sldId id="383" r:id="rId14"/>
    <p:sldId id="381" r:id="rId15"/>
    <p:sldId id="373" r:id="rId16"/>
    <p:sldId id="350" r:id="rId17"/>
    <p:sldId id="354" r:id="rId18"/>
    <p:sldId id="355" r:id="rId19"/>
    <p:sldId id="356" r:id="rId20"/>
    <p:sldId id="357" r:id="rId21"/>
    <p:sldId id="358" r:id="rId22"/>
    <p:sldId id="359" r:id="rId23"/>
    <p:sldId id="360" r:id="rId24"/>
    <p:sldId id="361" r:id="rId25"/>
    <p:sldId id="362" r:id="rId26"/>
    <p:sldId id="363" r:id="rId27"/>
    <p:sldId id="379" r:id="rId28"/>
    <p:sldId id="364" r:id="rId29"/>
    <p:sldId id="380" r:id="rId30"/>
    <p:sldId id="375" r:id="rId31"/>
    <p:sldId id="365" r:id="rId32"/>
    <p:sldId id="366" r:id="rId33"/>
    <p:sldId id="367" r:id="rId34"/>
    <p:sldId id="378" r:id="rId35"/>
    <p:sldId id="384" r:id="rId36"/>
    <p:sldId id="385" r:id="rId37"/>
    <p:sldId id="376" r:id="rId38"/>
    <p:sldId id="368" r:id="rId39"/>
    <p:sldId id="369" r:id="rId40"/>
    <p:sldId id="370" r:id="rId41"/>
    <p:sldId id="372"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2D36"/>
    <a:srgbClr val="A34F1B"/>
    <a:srgbClr val="41789C"/>
    <a:srgbClr val="00CC66"/>
    <a:srgbClr val="A33C3D"/>
    <a:srgbClr val="437A9F"/>
    <a:srgbClr val="791F23"/>
    <a:srgbClr val="8D3C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E19FD-AFDE-49DB-AD2F-3B2CCC74EED2}" v="297" dt="2021-09-21T15:23:50.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1194" y="-96"/>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n Gong" userId="0ff8c509-1087-48ec-bf60-e4c00b098044" providerId="ADAL" clId="{1C7E19FD-AFDE-49DB-AD2F-3B2CCC74EED2}"/>
    <pc:docChg chg="undo custSel addSld delSld modSld">
      <pc:chgData name="Xun Gong" userId="0ff8c509-1087-48ec-bf60-e4c00b098044" providerId="ADAL" clId="{1C7E19FD-AFDE-49DB-AD2F-3B2CCC74EED2}" dt="2021-09-21T15:23:59.055" v="817" actId="14100"/>
      <pc:docMkLst>
        <pc:docMk/>
      </pc:docMkLst>
      <pc:sldChg chg="addSp delSp modSp mod">
        <pc:chgData name="Xun Gong" userId="0ff8c509-1087-48ec-bf60-e4c00b098044" providerId="ADAL" clId="{1C7E19FD-AFDE-49DB-AD2F-3B2CCC74EED2}" dt="2021-09-21T15:12:08.758" v="742" actId="1076"/>
        <pc:sldMkLst>
          <pc:docMk/>
          <pc:sldMk cId="0" sldId="356"/>
        </pc:sldMkLst>
        <pc:picChg chg="mod ord">
          <ac:chgData name="Xun Gong" userId="0ff8c509-1087-48ec-bf60-e4c00b098044" providerId="ADAL" clId="{1C7E19FD-AFDE-49DB-AD2F-3B2CCC74EED2}" dt="2021-09-21T15:10:23.571" v="734" actId="1076"/>
          <ac:picMkLst>
            <pc:docMk/>
            <pc:sldMk cId="0" sldId="356"/>
            <ac:picMk id="2" creationId="{00000000-0000-0000-0000-000000000000}"/>
          </ac:picMkLst>
        </pc:picChg>
        <pc:picChg chg="add mod">
          <ac:chgData name="Xun Gong" userId="0ff8c509-1087-48ec-bf60-e4c00b098044" providerId="ADAL" clId="{1C7E19FD-AFDE-49DB-AD2F-3B2CCC74EED2}" dt="2021-09-21T15:09:59.922" v="731" actId="14100"/>
          <ac:picMkLst>
            <pc:docMk/>
            <pc:sldMk cId="0" sldId="356"/>
            <ac:picMk id="3" creationId="{34CC99BA-6153-4F9F-8221-F7D918167425}"/>
          </ac:picMkLst>
        </pc:picChg>
        <pc:picChg chg="add mod">
          <ac:chgData name="Xun Gong" userId="0ff8c509-1087-48ec-bf60-e4c00b098044" providerId="ADAL" clId="{1C7E19FD-AFDE-49DB-AD2F-3B2CCC74EED2}" dt="2021-09-21T15:12:08.758" v="742" actId="1076"/>
          <ac:picMkLst>
            <pc:docMk/>
            <pc:sldMk cId="0" sldId="356"/>
            <ac:picMk id="6" creationId="{8870568F-7E6F-4091-A370-D817267334BE}"/>
          </ac:picMkLst>
        </pc:picChg>
        <pc:picChg chg="del">
          <ac:chgData name="Xun Gong" userId="0ff8c509-1087-48ec-bf60-e4c00b098044" providerId="ADAL" clId="{1C7E19FD-AFDE-49DB-AD2F-3B2CCC74EED2}" dt="2021-09-21T15:09:38.968" v="720" actId="478"/>
          <ac:picMkLst>
            <pc:docMk/>
            <pc:sldMk cId="0" sldId="356"/>
            <ac:picMk id="18435" creationId="{00000000-0000-0000-0000-000000000000}"/>
          </ac:picMkLst>
        </pc:picChg>
      </pc:sldChg>
      <pc:sldChg chg="addSp delSp modSp mod">
        <pc:chgData name="Xun Gong" userId="0ff8c509-1087-48ec-bf60-e4c00b098044" providerId="ADAL" clId="{1C7E19FD-AFDE-49DB-AD2F-3B2CCC74EED2}" dt="2021-09-21T15:12:10.906" v="743" actId="1076"/>
        <pc:sldMkLst>
          <pc:docMk/>
          <pc:sldMk cId="0" sldId="357"/>
        </pc:sldMkLst>
        <pc:picChg chg="add mod">
          <ac:chgData name="Xun Gong" userId="0ff8c509-1087-48ec-bf60-e4c00b098044" providerId="ADAL" clId="{1C7E19FD-AFDE-49DB-AD2F-3B2CCC74EED2}" dt="2021-09-21T15:12:10.906" v="743" actId="1076"/>
          <ac:picMkLst>
            <pc:docMk/>
            <pc:sldMk cId="0" sldId="357"/>
            <ac:picMk id="2" creationId="{FC3711BD-6FE1-485A-BC44-BDEB9ADA6F16}"/>
          </ac:picMkLst>
        </pc:picChg>
        <pc:picChg chg="del">
          <ac:chgData name="Xun Gong" userId="0ff8c509-1087-48ec-bf60-e4c00b098044" providerId="ADAL" clId="{1C7E19FD-AFDE-49DB-AD2F-3B2CCC74EED2}" dt="2021-09-21T15:11:47.170" v="735" actId="478"/>
          <ac:picMkLst>
            <pc:docMk/>
            <pc:sldMk cId="0" sldId="357"/>
            <ac:picMk id="19458" creationId="{00000000-0000-0000-0000-000000000000}"/>
          </ac:picMkLst>
        </pc:picChg>
        <pc:picChg chg="del">
          <ac:chgData name="Xun Gong" userId="0ff8c509-1087-48ec-bf60-e4c00b098044" providerId="ADAL" clId="{1C7E19FD-AFDE-49DB-AD2F-3B2CCC74EED2}" dt="2021-09-21T15:12:00.698" v="739" actId="21"/>
          <ac:picMkLst>
            <pc:docMk/>
            <pc:sldMk cId="0" sldId="357"/>
            <ac:picMk id="19460" creationId="{00000000-0000-0000-0000-000000000000}"/>
          </ac:picMkLst>
        </pc:picChg>
      </pc:sldChg>
      <pc:sldChg chg="addSp delSp modSp mod">
        <pc:chgData name="Xun Gong" userId="0ff8c509-1087-48ec-bf60-e4c00b098044" providerId="ADAL" clId="{1C7E19FD-AFDE-49DB-AD2F-3B2CCC74EED2}" dt="2021-09-21T15:13:19.761" v="753" actId="1076"/>
        <pc:sldMkLst>
          <pc:docMk/>
          <pc:sldMk cId="0" sldId="358"/>
        </pc:sldMkLst>
        <pc:picChg chg="add mod modCrop">
          <ac:chgData name="Xun Gong" userId="0ff8c509-1087-48ec-bf60-e4c00b098044" providerId="ADAL" clId="{1C7E19FD-AFDE-49DB-AD2F-3B2CCC74EED2}" dt="2021-09-21T15:13:19.761" v="753" actId="1076"/>
          <ac:picMkLst>
            <pc:docMk/>
            <pc:sldMk cId="0" sldId="358"/>
            <ac:picMk id="2" creationId="{C9EFFC46-FC03-414C-8D2F-D77326006E88}"/>
          </ac:picMkLst>
        </pc:picChg>
        <pc:picChg chg="mod">
          <ac:chgData name="Xun Gong" userId="0ff8c509-1087-48ec-bf60-e4c00b098044" providerId="ADAL" clId="{1C7E19FD-AFDE-49DB-AD2F-3B2CCC74EED2}" dt="2021-09-21T15:13:18.555" v="752" actId="1076"/>
          <ac:picMkLst>
            <pc:docMk/>
            <pc:sldMk cId="0" sldId="358"/>
            <ac:picMk id="20483" creationId="{00000000-0000-0000-0000-000000000000}"/>
          </ac:picMkLst>
        </pc:picChg>
        <pc:picChg chg="del">
          <ac:chgData name="Xun Gong" userId="0ff8c509-1087-48ec-bf60-e4c00b098044" providerId="ADAL" clId="{1C7E19FD-AFDE-49DB-AD2F-3B2CCC74EED2}" dt="2021-09-21T15:12:58.116" v="745" actId="478"/>
          <ac:picMkLst>
            <pc:docMk/>
            <pc:sldMk cId="0" sldId="358"/>
            <ac:picMk id="20484" creationId="{00000000-0000-0000-0000-000000000000}"/>
          </ac:picMkLst>
        </pc:picChg>
      </pc:sldChg>
      <pc:sldChg chg="addSp delSp modSp mod">
        <pc:chgData name="Xun Gong" userId="0ff8c509-1087-48ec-bf60-e4c00b098044" providerId="ADAL" clId="{1C7E19FD-AFDE-49DB-AD2F-3B2CCC74EED2}" dt="2021-09-21T15:13:50.812" v="760" actId="14100"/>
        <pc:sldMkLst>
          <pc:docMk/>
          <pc:sldMk cId="0" sldId="359"/>
        </pc:sldMkLst>
        <pc:picChg chg="add mod">
          <ac:chgData name="Xun Gong" userId="0ff8c509-1087-48ec-bf60-e4c00b098044" providerId="ADAL" clId="{1C7E19FD-AFDE-49DB-AD2F-3B2CCC74EED2}" dt="2021-09-21T15:13:50.812" v="760" actId="14100"/>
          <ac:picMkLst>
            <pc:docMk/>
            <pc:sldMk cId="0" sldId="359"/>
            <ac:picMk id="2" creationId="{9086D14D-ED1E-45F4-B58E-19831BBC2899}"/>
          </ac:picMkLst>
        </pc:picChg>
        <pc:picChg chg="del">
          <ac:chgData name="Xun Gong" userId="0ff8c509-1087-48ec-bf60-e4c00b098044" providerId="ADAL" clId="{1C7E19FD-AFDE-49DB-AD2F-3B2CCC74EED2}" dt="2021-09-21T15:13:40.403" v="754" actId="478"/>
          <ac:picMkLst>
            <pc:docMk/>
            <pc:sldMk cId="0" sldId="359"/>
            <ac:picMk id="21507" creationId="{00000000-0000-0000-0000-000000000000}"/>
          </ac:picMkLst>
        </pc:picChg>
      </pc:sldChg>
      <pc:sldChg chg="addSp delSp modSp mod">
        <pc:chgData name="Xun Gong" userId="0ff8c509-1087-48ec-bf60-e4c00b098044" providerId="ADAL" clId="{1C7E19FD-AFDE-49DB-AD2F-3B2CCC74EED2}" dt="2021-09-21T15:14:20.918" v="763" actId="1076"/>
        <pc:sldMkLst>
          <pc:docMk/>
          <pc:sldMk cId="0" sldId="360"/>
        </pc:sldMkLst>
        <pc:picChg chg="add mod">
          <ac:chgData name="Xun Gong" userId="0ff8c509-1087-48ec-bf60-e4c00b098044" providerId="ADAL" clId="{1C7E19FD-AFDE-49DB-AD2F-3B2CCC74EED2}" dt="2021-09-21T15:14:20.918" v="763" actId="1076"/>
          <ac:picMkLst>
            <pc:docMk/>
            <pc:sldMk cId="0" sldId="360"/>
            <ac:picMk id="2" creationId="{F44CD2E0-23E3-470F-B184-7D5064B9A202}"/>
          </ac:picMkLst>
        </pc:picChg>
        <pc:picChg chg="del">
          <ac:chgData name="Xun Gong" userId="0ff8c509-1087-48ec-bf60-e4c00b098044" providerId="ADAL" clId="{1C7E19FD-AFDE-49DB-AD2F-3B2CCC74EED2}" dt="2021-09-21T15:14:17.746" v="761" actId="478"/>
          <ac:picMkLst>
            <pc:docMk/>
            <pc:sldMk cId="0" sldId="360"/>
            <ac:picMk id="22531" creationId="{00000000-0000-0000-0000-000000000000}"/>
          </ac:picMkLst>
        </pc:picChg>
      </pc:sldChg>
      <pc:sldChg chg="addSp delSp modSp mod">
        <pc:chgData name="Xun Gong" userId="0ff8c509-1087-48ec-bf60-e4c00b098044" providerId="ADAL" clId="{1C7E19FD-AFDE-49DB-AD2F-3B2CCC74EED2}" dt="2021-09-21T15:14:40.211" v="767" actId="1076"/>
        <pc:sldMkLst>
          <pc:docMk/>
          <pc:sldMk cId="0" sldId="361"/>
        </pc:sldMkLst>
        <pc:picChg chg="add mod">
          <ac:chgData name="Xun Gong" userId="0ff8c509-1087-48ec-bf60-e4c00b098044" providerId="ADAL" clId="{1C7E19FD-AFDE-49DB-AD2F-3B2CCC74EED2}" dt="2021-09-21T15:14:40.211" v="767" actId="1076"/>
          <ac:picMkLst>
            <pc:docMk/>
            <pc:sldMk cId="0" sldId="361"/>
            <ac:picMk id="2" creationId="{2580D872-69EF-4AB0-8B81-3B1A6737379B}"/>
          </ac:picMkLst>
        </pc:picChg>
        <pc:picChg chg="del">
          <ac:chgData name="Xun Gong" userId="0ff8c509-1087-48ec-bf60-e4c00b098044" providerId="ADAL" clId="{1C7E19FD-AFDE-49DB-AD2F-3B2CCC74EED2}" dt="2021-09-21T15:14:35.660" v="764" actId="478"/>
          <ac:picMkLst>
            <pc:docMk/>
            <pc:sldMk cId="0" sldId="361"/>
            <ac:picMk id="23555" creationId="{00000000-0000-0000-0000-000000000000}"/>
          </ac:picMkLst>
        </pc:picChg>
      </pc:sldChg>
      <pc:sldChg chg="addSp delSp modSp mod">
        <pc:chgData name="Xun Gong" userId="0ff8c509-1087-48ec-bf60-e4c00b098044" providerId="ADAL" clId="{1C7E19FD-AFDE-49DB-AD2F-3B2CCC74EED2}" dt="2021-09-21T15:16:23.876" v="770" actId="1076"/>
        <pc:sldMkLst>
          <pc:docMk/>
          <pc:sldMk cId="0" sldId="362"/>
        </pc:sldMkLst>
        <pc:picChg chg="add mod">
          <ac:chgData name="Xun Gong" userId="0ff8c509-1087-48ec-bf60-e4c00b098044" providerId="ADAL" clId="{1C7E19FD-AFDE-49DB-AD2F-3B2CCC74EED2}" dt="2021-09-21T15:16:23.876" v="770" actId="1076"/>
          <ac:picMkLst>
            <pc:docMk/>
            <pc:sldMk cId="0" sldId="362"/>
            <ac:picMk id="2" creationId="{5D34936D-4BF5-4025-9417-4A5EBAC41D1D}"/>
          </ac:picMkLst>
        </pc:picChg>
        <pc:picChg chg="del">
          <ac:chgData name="Xun Gong" userId="0ff8c509-1087-48ec-bf60-e4c00b098044" providerId="ADAL" clId="{1C7E19FD-AFDE-49DB-AD2F-3B2CCC74EED2}" dt="2021-09-21T15:16:20.797" v="768" actId="478"/>
          <ac:picMkLst>
            <pc:docMk/>
            <pc:sldMk cId="0" sldId="362"/>
            <ac:picMk id="24579" creationId="{00000000-0000-0000-0000-000000000000}"/>
          </ac:picMkLst>
        </pc:picChg>
      </pc:sldChg>
      <pc:sldChg chg="addSp delSp modSp mod">
        <pc:chgData name="Xun Gong" userId="0ff8c509-1087-48ec-bf60-e4c00b098044" providerId="ADAL" clId="{1C7E19FD-AFDE-49DB-AD2F-3B2CCC74EED2}" dt="2021-09-21T15:18:41.919" v="776" actId="1076"/>
        <pc:sldMkLst>
          <pc:docMk/>
          <pc:sldMk cId="0" sldId="363"/>
        </pc:sldMkLst>
        <pc:picChg chg="add mod">
          <ac:chgData name="Xun Gong" userId="0ff8c509-1087-48ec-bf60-e4c00b098044" providerId="ADAL" clId="{1C7E19FD-AFDE-49DB-AD2F-3B2CCC74EED2}" dt="2021-09-21T15:18:41.919" v="776" actId="1076"/>
          <ac:picMkLst>
            <pc:docMk/>
            <pc:sldMk cId="0" sldId="363"/>
            <ac:picMk id="2" creationId="{AB9B560C-D3F4-46E2-A140-417E768FC983}"/>
          </ac:picMkLst>
        </pc:picChg>
        <pc:picChg chg="del">
          <ac:chgData name="Xun Gong" userId="0ff8c509-1087-48ec-bf60-e4c00b098044" providerId="ADAL" clId="{1C7E19FD-AFDE-49DB-AD2F-3B2CCC74EED2}" dt="2021-09-21T15:18:30.502" v="771" actId="478"/>
          <ac:picMkLst>
            <pc:docMk/>
            <pc:sldMk cId="0" sldId="363"/>
            <ac:picMk id="25603" creationId="{00000000-0000-0000-0000-000000000000}"/>
          </ac:picMkLst>
        </pc:picChg>
      </pc:sldChg>
      <pc:sldChg chg="addSp delSp modSp mod">
        <pc:chgData name="Xun Gong" userId="0ff8c509-1087-48ec-bf60-e4c00b098044" providerId="ADAL" clId="{1C7E19FD-AFDE-49DB-AD2F-3B2CCC74EED2}" dt="2021-09-21T15:21:26.301" v="790" actId="1076"/>
        <pc:sldMkLst>
          <pc:docMk/>
          <pc:sldMk cId="0" sldId="364"/>
        </pc:sldMkLst>
        <pc:picChg chg="del">
          <ac:chgData name="Xun Gong" userId="0ff8c509-1087-48ec-bf60-e4c00b098044" providerId="ADAL" clId="{1C7E19FD-AFDE-49DB-AD2F-3B2CCC74EED2}" dt="2021-09-21T15:21:09.877" v="783" actId="478"/>
          <ac:picMkLst>
            <pc:docMk/>
            <pc:sldMk cId="0" sldId="364"/>
            <ac:picMk id="2" creationId="{00000000-0000-0000-0000-000000000000}"/>
          </ac:picMkLst>
        </pc:picChg>
        <pc:picChg chg="add mod">
          <ac:chgData name="Xun Gong" userId="0ff8c509-1087-48ec-bf60-e4c00b098044" providerId="ADAL" clId="{1C7E19FD-AFDE-49DB-AD2F-3B2CCC74EED2}" dt="2021-09-21T15:21:26.301" v="790" actId="1076"/>
          <ac:picMkLst>
            <pc:docMk/>
            <pc:sldMk cId="0" sldId="364"/>
            <ac:picMk id="3" creationId="{EA469042-D51E-4488-8567-C9D4E7552A7D}"/>
          </ac:picMkLst>
        </pc:picChg>
        <pc:picChg chg="del">
          <ac:chgData name="Xun Gong" userId="0ff8c509-1087-48ec-bf60-e4c00b098044" providerId="ADAL" clId="{1C7E19FD-AFDE-49DB-AD2F-3B2CCC74EED2}" dt="2021-09-21T15:21:07.419" v="782" actId="478"/>
          <ac:picMkLst>
            <pc:docMk/>
            <pc:sldMk cId="0" sldId="364"/>
            <ac:picMk id="26627" creationId="{00000000-0000-0000-0000-000000000000}"/>
          </ac:picMkLst>
        </pc:picChg>
      </pc:sldChg>
      <pc:sldChg chg="addSp delSp modSp mod">
        <pc:chgData name="Xun Gong" userId="0ff8c509-1087-48ec-bf60-e4c00b098044" providerId="ADAL" clId="{1C7E19FD-AFDE-49DB-AD2F-3B2CCC74EED2}" dt="2021-09-21T14:59:55.884" v="699" actId="1076"/>
        <pc:sldMkLst>
          <pc:docMk/>
          <pc:sldMk cId="0" sldId="365"/>
        </pc:sldMkLst>
        <pc:picChg chg="add mod">
          <ac:chgData name="Xun Gong" userId="0ff8c509-1087-48ec-bf60-e4c00b098044" providerId="ADAL" clId="{1C7E19FD-AFDE-49DB-AD2F-3B2CCC74EED2}" dt="2021-09-21T14:59:31.001" v="696" actId="1076"/>
          <ac:picMkLst>
            <pc:docMk/>
            <pc:sldMk cId="0" sldId="365"/>
            <ac:picMk id="2" creationId="{BAFE0A53-69CD-4F33-B63A-6435BA68EECB}"/>
          </ac:picMkLst>
        </pc:picChg>
        <pc:picChg chg="del">
          <ac:chgData name="Xun Gong" userId="0ff8c509-1087-48ec-bf60-e4c00b098044" providerId="ADAL" clId="{1C7E19FD-AFDE-49DB-AD2F-3B2CCC74EED2}" dt="2021-09-21T14:59:25.916" v="693" actId="478"/>
          <ac:picMkLst>
            <pc:docMk/>
            <pc:sldMk cId="0" sldId="365"/>
            <ac:picMk id="27651" creationId="{00000000-0000-0000-0000-000000000000}"/>
          </ac:picMkLst>
        </pc:picChg>
        <pc:picChg chg="mod">
          <ac:chgData name="Xun Gong" userId="0ff8c509-1087-48ec-bf60-e4c00b098044" providerId="ADAL" clId="{1C7E19FD-AFDE-49DB-AD2F-3B2CCC74EED2}" dt="2021-09-21T14:59:55.884" v="699" actId="1076"/>
          <ac:picMkLst>
            <pc:docMk/>
            <pc:sldMk cId="0" sldId="365"/>
            <ac:picMk id="27652" creationId="{00000000-0000-0000-0000-000000000000}"/>
          </ac:picMkLst>
        </pc:picChg>
      </pc:sldChg>
      <pc:sldChg chg="addSp delSp modSp mod">
        <pc:chgData name="Xun Gong" userId="0ff8c509-1087-48ec-bf60-e4c00b098044" providerId="ADAL" clId="{1C7E19FD-AFDE-49DB-AD2F-3B2CCC74EED2}" dt="2021-09-21T15:01:31.448" v="709" actId="1076"/>
        <pc:sldMkLst>
          <pc:docMk/>
          <pc:sldMk cId="0" sldId="366"/>
        </pc:sldMkLst>
        <pc:spChg chg="add del mod">
          <ac:chgData name="Xun Gong" userId="0ff8c509-1087-48ec-bf60-e4c00b098044" providerId="ADAL" clId="{1C7E19FD-AFDE-49DB-AD2F-3B2CCC74EED2}" dt="2021-09-21T15:01:07.165" v="702"/>
          <ac:spMkLst>
            <pc:docMk/>
            <pc:sldMk cId="0" sldId="366"/>
            <ac:spMk id="2" creationId="{60FFB61C-C7D4-4DEC-BB27-BA9DE08BC582}"/>
          </ac:spMkLst>
        </pc:spChg>
        <pc:picChg chg="add mod">
          <ac:chgData name="Xun Gong" userId="0ff8c509-1087-48ec-bf60-e4c00b098044" providerId="ADAL" clId="{1C7E19FD-AFDE-49DB-AD2F-3B2CCC74EED2}" dt="2021-09-21T15:01:31.448" v="709" actId="1076"/>
          <ac:picMkLst>
            <pc:docMk/>
            <pc:sldMk cId="0" sldId="366"/>
            <ac:picMk id="3" creationId="{CCD6DE4E-D2A0-4606-9313-DA0F8A81FFEE}"/>
          </ac:picMkLst>
        </pc:picChg>
        <pc:picChg chg="del">
          <ac:chgData name="Xun Gong" userId="0ff8c509-1087-48ec-bf60-e4c00b098044" providerId="ADAL" clId="{1C7E19FD-AFDE-49DB-AD2F-3B2CCC74EED2}" dt="2021-09-21T15:01:02.834" v="700" actId="478"/>
          <ac:picMkLst>
            <pc:docMk/>
            <pc:sldMk cId="0" sldId="366"/>
            <ac:picMk id="28675" creationId="{00000000-0000-0000-0000-000000000000}"/>
          </ac:picMkLst>
        </pc:picChg>
      </pc:sldChg>
      <pc:sldChg chg="addSp delSp modSp mod">
        <pc:chgData name="Xun Gong" userId="0ff8c509-1087-48ec-bf60-e4c00b098044" providerId="ADAL" clId="{1C7E19FD-AFDE-49DB-AD2F-3B2CCC74EED2}" dt="2021-09-21T15:04:40.688" v="713" actId="1076"/>
        <pc:sldMkLst>
          <pc:docMk/>
          <pc:sldMk cId="0" sldId="367"/>
        </pc:sldMkLst>
        <pc:picChg chg="add mod">
          <ac:chgData name="Xun Gong" userId="0ff8c509-1087-48ec-bf60-e4c00b098044" providerId="ADAL" clId="{1C7E19FD-AFDE-49DB-AD2F-3B2CCC74EED2}" dt="2021-09-21T15:04:40.688" v="713" actId="1076"/>
          <ac:picMkLst>
            <pc:docMk/>
            <pc:sldMk cId="0" sldId="367"/>
            <ac:picMk id="2" creationId="{3E89577A-1134-4B96-87F2-375293F8D5B8}"/>
          </ac:picMkLst>
        </pc:picChg>
        <pc:picChg chg="del">
          <ac:chgData name="Xun Gong" userId="0ff8c509-1087-48ec-bf60-e4c00b098044" providerId="ADAL" clId="{1C7E19FD-AFDE-49DB-AD2F-3B2CCC74EED2}" dt="2021-09-21T15:04:37.393" v="711" actId="478"/>
          <ac:picMkLst>
            <pc:docMk/>
            <pc:sldMk cId="0" sldId="367"/>
            <ac:picMk id="29699" creationId="{00000000-0000-0000-0000-000000000000}"/>
          </ac:picMkLst>
        </pc:picChg>
      </pc:sldChg>
      <pc:sldChg chg="addSp delSp modSp mod">
        <pc:chgData name="Xun Gong" userId="0ff8c509-1087-48ec-bf60-e4c00b098044" providerId="ADAL" clId="{1C7E19FD-AFDE-49DB-AD2F-3B2CCC74EED2}" dt="2021-09-21T14:50:23.177" v="662" actId="1076"/>
        <pc:sldMkLst>
          <pc:docMk/>
          <pc:sldMk cId="0" sldId="368"/>
        </pc:sldMkLst>
        <pc:spChg chg="add del mod">
          <ac:chgData name="Xun Gong" userId="0ff8c509-1087-48ec-bf60-e4c00b098044" providerId="ADAL" clId="{1C7E19FD-AFDE-49DB-AD2F-3B2CCC74EED2}" dt="2021-09-21T14:48:56.539" v="636"/>
          <ac:spMkLst>
            <pc:docMk/>
            <pc:sldMk cId="0" sldId="368"/>
            <ac:spMk id="2" creationId="{9BDDAD05-2E48-4F39-AE97-515E56561128}"/>
          </ac:spMkLst>
        </pc:spChg>
        <pc:spChg chg="add del mod">
          <ac:chgData name="Xun Gong" userId="0ff8c509-1087-48ec-bf60-e4c00b098044" providerId="ADAL" clId="{1C7E19FD-AFDE-49DB-AD2F-3B2CCC74EED2}" dt="2021-09-21T14:50:11.755" v="656" actId="478"/>
          <ac:spMkLst>
            <pc:docMk/>
            <pc:sldMk cId="0" sldId="368"/>
            <ac:spMk id="5" creationId="{957239B2-2496-49A8-8D4C-453920AD5A70}"/>
          </ac:spMkLst>
        </pc:spChg>
        <pc:picChg chg="add mod">
          <ac:chgData name="Xun Gong" userId="0ff8c509-1087-48ec-bf60-e4c00b098044" providerId="ADAL" clId="{1C7E19FD-AFDE-49DB-AD2F-3B2CCC74EED2}" dt="2021-09-21T14:49:34.357" v="648" actId="1036"/>
          <ac:picMkLst>
            <pc:docMk/>
            <pc:sldMk cId="0" sldId="368"/>
            <ac:picMk id="3" creationId="{33320AFD-5B67-4033-910A-36A1AA706725}"/>
          </ac:picMkLst>
        </pc:picChg>
        <pc:picChg chg="add mod">
          <ac:chgData name="Xun Gong" userId="0ff8c509-1087-48ec-bf60-e4c00b098044" providerId="ADAL" clId="{1C7E19FD-AFDE-49DB-AD2F-3B2CCC74EED2}" dt="2021-09-21T14:50:22.205" v="661" actId="1076"/>
          <ac:picMkLst>
            <pc:docMk/>
            <pc:sldMk cId="0" sldId="368"/>
            <ac:picMk id="4" creationId="{6379E69D-B689-4F16-9088-DE777AED4653}"/>
          </ac:picMkLst>
        </pc:picChg>
        <pc:picChg chg="add mod">
          <ac:chgData name="Xun Gong" userId="0ff8c509-1087-48ec-bf60-e4c00b098044" providerId="ADAL" clId="{1C7E19FD-AFDE-49DB-AD2F-3B2CCC74EED2}" dt="2021-09-21T14:50:23.177" v="662" actId="1076"/>
          <ac:picMkLst>
            <pc:docMk/>
            <pc:sldMk cId="0" sldId="368"/>
            <ac:picMk id="6" creationId="{9E9F0ADE-D2B8-4DEA-8949-3A01D3A809B4}"/>
          </ac:picMkLst>
        </pc:picChg>
        <pc:picChg chg="del mod">
          <ac:chgData name="Xun Gong" userId="0ff8c509-1087-48ec-bf60-e4c00b098044" providerId="ADAL" clId="{1C7E19FD-AFDE-49DB-AD2F-3B2CCC74EED2}" dt="2021-09-21T14:48:50.173" v="634" actId="478"/>
          <ac:picMkLst>
            <pc:docMk/>
            <pc:sldMk cId="0" sldId="368"/>
            <ac:picMk id="30723" creationId="{00000000-0000-0000-0000-000000000000}"/>
          </ac:picMkLst>
        </pc:picChg>
        <pc:picChg chg="del mod">
          <ac:chgData name="Xun Gong" userId="0ff8c509-1087-48ec-bf60-e4c00b098044" providerId="ADAL" clId="{1C7E19FD-AFDE-49DB-AD2F-3B2CCC74EED2}" dt="2021-09-21T14:49:06.029" v="639" actId="478"/>
          <ac:picMkLst>
            <pc:docMk/>
            <pc:sldMk cId="0" sldId="368"/>
            <ac:picMk id="30724" creationId="{00000000-0000-0000-0000-000000000000}"/>
          </ac:picMkLst>
        </pc:picChg>
        <pc:picChg chg="del">
          <ac:chgData name="Xun Gong" userId="0ff8c509-1087-48ec-bf60-e4c00b098044" providerId="ADAL" clId="{1C7E19FD-AFDE-49DB-AD2F-3B2CCC74EED2}" dt="2021-09-21T14:49:04.161" v="638" actId="478"/>
          <ac:picMkLst>
            <pc:docMk/>
            <pc:sldMk cId="0" sldId="368"/>
            <ac:picMk id="30725" creationId="{00000000-0000-0000-0000-000000000000}"/>
          </ac:picMkLst>
        </pc:picChg>
      </pc:sldChg>
      <pc:sldChg chg="addSp delSp modSp mod">
        <pc:chgData name="Xun Gong" userId="0ff8c509-1087-48ec-bf60-e4c00b098044" providerId="ADAL" clId="{1C7E19FD-AFDE-49DB-AD2F-3B2CCC74EED2}" dt="2021-09-21T14:55:24.929" v="685" actId="1076"/>
        <pc:sldMkLst>
          <pc:docMk/>
          <pc:sldMk cId="0" sldId="369"/>
        </pc:sldMkLst>
        <pc:picChg chg="add mod">
          <ac:chgData name="Xun Gong" userId="0ff8c509-1087-48ec-bf60-e4c00b098044" providerId="ADAL" clId="{1C7E19FD-AFDE-49DB-AD2F-3B2CCC74EED2}" dt="2021-09-21T14:55:16.008" v="681" actId="1076"/>
          <ac:picMkLst>
            <pc:docMk/>
            <pc:sldMk cId="0" sldId="369"/>
            <ac:picMk id="2" creationId="{4BA1A85B-CD30-4DEA-A77D-5CBB51EC15F5}"/>
          </ac:picMkLst>
        </pc:picChg>
        <pc:picChg chg="add mod">
          <ac:chgData name="Xun Gong" userId="0ff8c509-1087-48ec-bf60-e4c00b098044" providerId="ADAL" clId="{1C7E19FD-AFDE-49DB-AD2F-3B2CCC74EED2}" dt="2021-09-21T14:55:24.929" v="685" actId="1076"/>
          <ac:picMkLst>
            <pc:docMk/>
            <pc:sldMk cId="0" sldId="369"/>
            <ac:picMk id="3" creationId="{1022F7DF-32F2-4E5B-9048-7D939B9C28B7}"/>
          </ac:picMkLst>
        </pc:picChg>
        <pc:picChg chg="del mod">
          <ac:chgData name="Xun Gong" userId="0ff8c509-1087-48ec-bf60-e4c00b098044" providerId="ADAL" clId="{1C7E19FD-AFDE-49DB-AD2F-3B2CCC74EED2}" dt="2021-09-21T14:54:47.060" v="674" actId="478"/>
          <ac:picMkLst>
            <pc:docMk/>
            <pc:sldMk cId="0" sldId="369"/>
            <ac:picMk id="31747" creationId="{00000000-0000-0000-0000-000000000000}"/>
          </ac:picMkLst>
        </pc:picChg>
        <pc:picChg chg="mod">
          <ac:chgData name="Xun Gong" userId="0ff8c509-1087-48ec-bf60-e4c00b098044" providerId="ADAL" clId="{1C7E19FD-AFDE-49DB-AD2F-3B2CCC74EED2}" dt="2021-09-21T14:55:10.647" v="678" actId="1076"/>
          <ac:picMkLst>
            <pc:docMk/>
            <pc:sldMk cId="0" sldId="369"/>
            <ac:picMk id="31748" creationId="{00000000-0000-0000-0000-000000000000}"/>
          </ac:picMkLst>
        </pc:picChg>
        <pc:picChg chg="mod">
          <ac:chgData name="Xun Gong" userId="0ff8c509-1087-48ec-bf60-e4c00b098044" providerId="ADAL" clId="{1C7E19FD-AFDE-49DB-AD2F-3B2CCC74EED2}" dt="2021-09-21T14:55:13.680" v="680" actId="1076"/>
          <ac:picMkLst>
            <pc:docMk/>
            <pc:sldMk cId="0" sldId="369"/>
            <ac:picMk id="31749" creationId="{00000000-0000-0000-0000-000000000000}"/>
          </ac:picMkLst>
        </pc:picChg>
      </pc:sldChg>
      <pc:sldChg chg="addSp delSp modSp mod">
        <pc:chgData name="Xun Gong" userId="0ff8c509-1087-48ec-bf60-e4c00b098044" providerId="ADAL" clId="{1C7E19FD-AFDE-49DB-AD2F-3B2CCC74EED2}" dt="2021-09-21T14:33:20.261" v="338" actId="1076"/>
        <pc:sldMkLst>
          <pc:docMk/>
          <pc:sldMk cId="0" sldId="370"/>
        </pc:sldMkLst>
        <pc:spChg chg="add mod">
          <ac:chgData name="Xun Gong" userId="0ff8c509-1087-48ec-bf60-e4c00b098044" providerId="ADAL" clId="{1C7E19FD-AFDE-49DB-AD2F-3B2CCC74EED2}" dt="2021-09-21T14:32:02.804" v="325" actId="1076"/>
          <ac:spMkLst>
            <pc:docMk/>
            <pc:sldMk cId="0" sldId="370"/>
            <ac:spMk id="2" creationId="{14B1A0CF-3644-42D3-9B20-D44C52E78B51}"/>
          </ac:spMkLst>
        </pc:spChg>
        <pc:spChg chg="add mod">
          <ac:chgData name="Xun Gong" userId="0ff8c509-1087-48ec-bf60-e4c00b098044" providerId="ADAL" clId="{1C7E19FD-AFDE-49DB-AD2F-3B2CCC74EED2}" dt="2021-09-21T14:33:11.069" v="337" actId="20577"/>
          <ac:spMkLst>
            <pc:docMk/>
            <pc:sldMk cId="0" sldId="370"/>
            <ac:spMk id="3" creationId="{06D9B1F9-FEA7-4D21-9B10-58D21FF9EF46}"/>
          </ac:spMkLst>
        </pc:spChg>
        <pc:picChg chg="add mod">
          <ac:chgData name="Xun Gong" userId="0ff8c509-1087-48ec-bf60-e4c00b098044" providerId="ADAL" clId="{1C7E19FD-AFDE-49DB-AD2F-3B2CCC74EED2}" dt="2021-09-21T14:32:21.445" v="331" actId="1076"/>
          <ac:picMkLst>
            <pc:docMk/>
            <pc:sldMk cId="0" sldId="370"/>
            <ac:picMk id="4" creationId="{7264CEAC-0B8B-4B02-8788-A35A33ABA1DA}"/>
          </ac:picMkLst>
        </pc:picChg>
        <pc:picChg chg="add mod">
          <ac:chgData name="Xun Gong" userId="0ff8c509-1087-48ec-bf60-e4c00b098044" providerId="ADAL" clId="{1C7E19FD-AFDE-49DB-AD2F-3B2CCC74EED2}" dt="2021-09-21T14:32:00.583" v="324" actId="1076"/>
          <ac:picMkLst>
            <pc:docMk/>
            <pc:sldMk cId="0" sldId="370"/>
            <ac:picMk id="5" creationId="{0F450D05-033D-455C-8053-D3E432C70373}"/>
          </ac:picMkLst>
        </pc:picChg>
        <pc:picChg chg="add mod">
          <ac:chgData name="Xun Gong" userId="0ff8c509-1087-48ec-bf60-e4c00b098044" providerId="ADAL" clId="{1C7E19FD-AFDE-49DB-AD2F-3B2CCC74EED2}" dt="2021-09-21T14:33:20.261" v="338" actId="1076"/>
          <ac:picMkLst>
            <pc:docMk/>
            <pc:sldMk cId="0" sldId="370"/>
            <ac:picMk id="8" creationId="{A428C6A5-C75A-46ED-88A9-AC16E6D67822}"/>
          </ac:picMkLst>
        </pc:picChg>
        <pc:picChg chg="del mod">
          <ac:chgData name="Xun Gong" userId="0ff8c509-1087-48ec-bf60-e4c00b098044" providerId="ADAL" clId="{1C7E19FD-AFDE-49DB-AD2F-3B2CCC74EED2}" dt="2021-09-21T14:31:04.298" v="317" actId="478"/>
          <ac:picMkLst>
            <pc:docMk/>
            <pc:sldMk cId="0" sldId="370"/>
            <ac:picMk id="32771" creationId="{00000000-0000-0000-0000-000000000000}"/>
          </ac:picMkLst>
        </pc:picChg>
      </pc:sldChg>
      <pc:sldChg chg="delSp del">
        <pc:chgData name="Xun Gong" userId="0ff8c509-1087-48ec-bf60-e4c00b098044" providerId="ADAL" clId="{1C7E19FD-AFDE-49DB-AD2F-3B2CCC74EED2}" dt="2021-09-21T14:32:39.625" v="333" actId="47"/>
        <pc:sldMkLst>
          <pc:docMk/>
          <pc:sldMk cId="0" sldId="371"/>
        </pc:sldMkLst>
        <pc:picChg chg="del">
          <ac:chgData name="Xun Gong" userId="0ff8c509-1087-48ec-bf60-e4c00b098044" providerId="ADAL" clId="{1C7E19FD-AFDE-49DB-AD2F-3B2CCC74EED2}" dt="2021-09-21T14:31:38.896" v="318" actId="21"/>
          <ac:picMkLst>
            <pc:docMk/>
            <pc:sldMk cId="0" sldId="371"/>
            <ac:picMk id="33795" creationId="{00000000-0000-0000-0000-000000000000}"/>
          </ac:picMkLst>
        </pc:picChg>
        <pc:picChg chg="del">
          <ac:chgData name="Xun Gong" userId="0ff8c509-1087-48ec-bf60-e4c00b098044" providerId="ADAL" clId="{1C7E19FD-AFDE-49DB-AD2F-3B2CCC74EED2}" dt="2021-09-21T14:32:35.176" v="332" actId="478"/>
          <ac:picMkLst>
            <pc:docMk/>
            <pc:sldMk cId="0" sldId="371"/>
            <ac:picMk id="33796" creationId="{00000000-0000-0000-0000-000000000000}"/>
          </ac:picMkLst>
        </pc:picChg>
      </pc:sldChg>
      <pc:sldChg chg="addSp modSp mod">
        <pc:chgData name="Xun Gong" userId="0ff8c509-1087-48ec-bf60-e4c00b098044" providerId="ADAL" clId="{1C7E19FD-AFDE-49DB-AD2F-3B2CCC74EED2}" dt="2021-09-21T14:57:33.520" v="688" actId="1076"/>
        <pc:sldMkLst>
          <pc:docMk/>
          <pc:sldMk cId="0" sldId="372"/>
        </pc:sldMkLst>
        <pc:spChg chg="add mod">
          <ac:chgData name="Xun Gong" userId="0ff8c509-1087-48ec-bf60-e4c00b098044" providerId="ADAL" clId="{1C7E19FD-AFDE-49DB-AD2F-3B2CCC74EED2}" dt="2021-09-21T14:57:33.520" v="688" actId="1076"/>
          <ac:spMkLst>
            <pc:docMk/>
            <pc:sldMk cId="0" sldId="372"/>
            <ac:spMk id="2" creationId="{7DA88D94-D242-4B15-8750-3AD6103F0A33}"/>
          </ac:spMkLst>
        </pc:spChg>
        <pc:spChg chg="add mod">
          <ac:chgData name="Xun Gong" userId="0ff8c509-1087-48ec-bf60-e4c00b098044" providerId="ADAL" clId="{1C7E19FD-AFDE-49DB-AD2F-3B2CCC74EED2}" dt="2021-09-21T14:57:33.520" v="688" actId="1076"/>
          <ac:spMkLst>
            <pc:docMk/>
            <pc:sldMk cId="0" sldId="372"/>
            <ac:spMk id="3" creationId="{E1B6B5C4-49C4-40A0-9645-1E9AAB0EAF3D}"/>
          </ac:spMkLst>
        </pc:spChg>
        <pc:spChg chg="add mod">
          <ac:chgData name="Xun Gong" userId="0ff8c509-1087-48ec-bf60-e4c00b098044" providerId="ADAL" clId="{1C7E19FD-AFDE-49DB-AD2F-3B2CCC74EED2}" dt="2021-09-21T14:57:33.520" v="688" actId="1076"/>
          <ac:spMkLst>
            <pc:docMk/>
            <pc:sldMk cId="0" sldId="372"/>
            <ac:spMk id="4" creationId="{C661ED0B-007A-4AE4-9BC8-64B7AD429395}"/>
          </ac:spMkLst>
        </pc:spChg>
        <pc:spChg chg="add mod">
          <ac:chgData name="Xun Gong" userId="0ff8c509-1087-48ec-bf60-e4c00b098044" providerId="ADAL" clId="{1C7E19FD-AFDE-49DB-AD2F-3B2CCC74EED2}" dt="2021-09-21T14:57:33.520" v="688" actId="1076"/>
          <ac:spMkLst>
            <pc:docMk/>
            <pc:sldMk cId="0" sldId="372"/>
            <ac:spMk id="6" creationId="{8FEFEE87-6136-419C-8A43-2E44C05DD5B8}"/>
          </ac:spMkLst>
        </pc:spChg>
        <pc:spChg chg="add mod">
          <ac:chgData name="Xun Gong" userId="0ff8c509-1087-48ec-bf60-e4c00b098044" providerId="ADAL" clId="{1C7E19FD-AFDE-49DB-AD2F-3B2CCC74EED2}" dt="2021-09-21T14:57:33.520" v="688" actId="1076"/>
          <ac:spMkLst>
            <pc:docMk/>
            <pc:sldMk cId="0" sldId="372"/>
            <ac:spMk id="8" creationId="{94C94123-C039-4BEA-BCA0-F42AF93F5E5C}"/>
          </ac:spMkLst>
        </pc:spChg>
        <pc:spChg chg="add mod">
          <ac:chgData name="Xun Gong" userId="0ff8c509-1087-48ec-bf60-e4c00b098044" providerId="ADAL" clId="{1C7E19FD-AFDE-49DB-AD2F-3B2CCC74EED2}" dt="2021-09-21T14:57:33.520" v="688" actId="1076"/>
          <ac:spMkLst>
            <pc:docMk/>
            <pc:sldMk cId="0" sldId="372"/>
            <ac:spMk id="9" creationId="{853BD17B-C4F8-4FCC-A616-E52B7F5EA6A2}"/>
          </ac:spMkLst>
        </pc:spChg>
        <pc:picChg chg="mod">
          <ac:chgData name="Xun Gong" userId="0ff8c509-1087-48ec-bf60-e4c00b098044" providerId="ADAL" clId="{1C7E19FD-AFDE-49DB-AD2F-3B2CCC74EED2}" dt="2021-09-21T14:57:25.161" v="687" actId="1076"/>
          <ac:picMkLst>
            <pc:docMk/>
            <pc:sldMk cId="0" sldId="372"/>
            <ac:picMk id="34819" creationId="{00000000-0000-0000-0000-000000000000}"/>
          </ac:picMkLst>
        </pc:picChg>
      </pc:sldChg>
      <pc:sldChg chg="addSp delSp modSp mod">
        <pc:chgData name="Xun Gong" userId="0ff8c509-1087-48ec-bf60-e4c00b098044" providerId="ADAL" clId="{1C7E19FD-AFDE-49DB-AD2F-3B2CCC74EED2}" dt="2021-09-21T14:58:15.924" v="692" actId="1076"/>
        <pc:sldMkLst>
          <pc:docMk/>
          <pc:sldMk cId="12970490" sldId="376"/>
        </pc:sldMkLst>
        <pc:picChg chg="add mod">
          <ac:chgData name="Xun Gong" userId="0ff8c509-1087-48ec-bf60-e4c00b098044" providerId="ADAL" clId="{1C7E19FD-AFDE-49DB-AD2F-3B2CCC74EED2}" dt="2021-09-21T14:58:15.924" v="692" actId="1076"/>
          <ac:picMkLst>
            <pc:docMk/>
            <pc:sldMk cId="12970490" sldId="376"/>
            <ac:picMk id="2" creationId="{891933CA-FA34-4C65-8B06-C32A2540A3C3}"/>
          </ac:picMkLst>
        </pc:picChg>
        <pc:picChg chg="del">
          <ac:chgData name="Xun Gong" userId="0ff8c509-1087-48ec-bf60-e4c00b098044" providerId="ADAL" clId="{1C7E19FD-AFDE-49DB-AD2F-3B2CCC74EED2}" dt="2021-09-21T14:58:11.490" v="689" actId="478"/>
          <ac:picMkLst>
            <pc:docMk/>
            <pc:sldMk cId="12970490" sldId="376"/>
            <ac:picMk id="19458" creationId="{00000000-0000-0000-0000-000000000000}"/>
          </ac:picMkLst>
        </pc:picChg>
      </pc:sldChg>
      <pc:sldChg chg="addSp delSp modSp add mod">
        <pc:chgData name="Xun Gong" userId="0ff8c509-1087-48ec-bf60-e4c00b098044" providerId="ADAL" clId="{1C7E19FD-AFDE-49DB-AD2F-3B2CCC74EED2}" dt="2021-09-21T15:05:40.981" v="719" actId="1076"/>
        <pc:sldMkLst>
          <pc:docMk/>
          <pc:sldMk cId="2766433825" sldId="378"/>
        </pc:sldMkLst>
        <pc:picChg chg="add mod">
          <ac:chgData name="Xun Gong" userId="0ff8c509-1087-48ec-bf60-e4c00b098044" providerId="ADAL" clId="{1C7E19FD-AFDE-49DB-AD2F-3B2CCC74EED2}" dt="2021-09-21T15:05:40.981" v="719" actId="1076"/>
          <ac:picMkLst>
            <pc:docMk/>
            <pc:sldMk cId="2766433825" sldId="378"/>
            <ac:picMk id="2" creationId="{46BBC16C-61EF-4004-BE4A-9315E1C5F1E7}"/>
          </ac:picMkLst>
        </pc:picChg>
        <pc:picChg chg="del">
          <ac:chgData name="Xun Gong" userId="0ff8c509-1087-48ec-bf60-e4c00b098044" providerId="ADAL" clId="{1C7E19FD-AFDE-49DB-AD2F-3B2CCC74EED2}" dt="2021-09-21T15:05:30.232" v="714" actId="478"/>
          <ac:picMkLst>
            <pc:docMk/>
            <pc:sldMk cId="2766433825" sldId="378"/>
            <ac:picMk id="29699" creationId="{00000000-0000-0000-0000-000000000000}"/>
          </ac:picMkLst>
        </pc:picChg>
      </pc:sldChg>
      <pc:sldChg chg="addSp delSp modSp add mod">
        <pc:chgData name="Xun Gong" userId="0ff8c509-1087-48ec-bf60-e4c00b098044" providerId="ADAL" clId="{1C7E19FD-AFDE-49DB-AD2F-3B2CCC74EED2}" dt="2021-09-21T15:19:28.817" v="781" actId="1076"/>
        <pc:sldMkLst>
          <pc:docMk/>
          <pc:sldMk cId="2602031100" sldId="379"/>
        </pc:sldMkLst>
        <pc:picChg chg="del">
          <ac:chgData name="Xun Gong" userId="0ff8c509-1087-48ec-bf60-e4c00b098044" providerId="ADAL" clId="{1C7E19FD-AFDE-49DB-AD2F-3B2CCC74EED2}" dt="2021-09-21T15:18:57.613" v="778" actId="478"/>
          <ac:picMkLst>
            <pc:docMk/>
            <pc:sldMk cId="2602031100" sldId="379"/>
            <ac:picMk id="2" creationId="{AB9B560C-D3F4-46E2-A140-417E768FC983}"/>
          </ac:picMkLst>
        </pc:picChg>
        <pc:picChg chg="add mod">
          <ac:chgData name="Xun Gong" userId="0ff8c509-1087-48ec-bf60-e4c00b098044" providerId="ADAL" clId="{1C7E19FD-AFDE-49DB-AD2F-3B2CCC74EED2}" dt="2021-09-21T15:19:28.817" v="781" actId="1076"/>
          <ac:picMkLst>
            <pc:docMk/>
            <pc:sldMk cId="2602031100" sldId="379"/>
            <ac:picMk id="3" creationId="{BAB39B6E-55CE-4A20-83BB-69C879CA3F3B}"/>
          </ac:picMkLst>
        </pc:picChg>
      </pc:sldChg>
      <pc:sldChg chg="addSp delSp modSp add mod">
        <pc:chgData name="Xun Gong" userId="0ff8c509-1087-48ec-bf60-e4c00b098044" providerId="ADAL" clId="{1C7E19FD-AFDE-49DB-AD2F-3B2CCC74EED2}" dt="2021-09-21T15:23:59.055" v="817" actId="14100"/>
        <pc:sldMkLst>
          <pc:docMk/>
          <pc:sldMk cId="2714435947" sldId="380"/>
        </pc:sldMkLst>
        <pc:picChg chg="add mod">
          <ac:chgData name="Xun Gong" userId="0ff8c509-1087-48ec-bf60-e4c00b098044" providerId="ADAL" clId="{1C7E19FD-AFDE-49DB-AD2F-3B2CCC74EED2}" dt="2021-09-21T15:22:57.282" v="802" actId="1076"/>
          <ac:picMkLst>
            <pc:docMk/>
            <pc:sldMk cId="2714435947" sldId="380"/>
            <ac:picMk id="2" creationId="{89D1A939-41D1-4586-B1DB-EC6A9C868BE7}"/>
          </ac:picMkLst>
        </pc:picChg>
        <pc:picChg chg="add mod">
          <ac:chgData name="Xun Gong" userId="0ff8c509-1087-48ec-bf60-e4c00b098044" providerId="ADAL" clId="{1C7E19FD-AFDE-49DB-AD2F-3B2CCC74EED2}" dt="2021-09-21T15:23:01.425" v="805" actId="1076"/>
          <ac:picMkLst>
            <pc:docMk/>
            <pc:sldMk cId="2714435947" sldId="380"/>
            <ac:picMk id="3" creationId="{F5D45692-C269-4D0D-9F43-8FDCEABDB4BF}"/>
          </ac:picMkLst>
        </pc:picChg>
        <pc:picChg chg="add del mod">
          <ac:chgData name="Xun Gong" userId="0ff8c509-1087-48ec-bf60-e4c00b098044" providerId="ADAL" clId="{1C7E19FD-AFDE-49DB-AD2F-3B2CCC74EED2}" dt="2021-09-21T15:23:49.750" v="811" actId="478"/>
          <ac:picMkLst>
            <pc:docMk/>
            <pc:sldMk cId="2714435947" sldId="380"/>
            <ac:picMk id="4" creationId="{843C0AA4-0AA6-4E4A-8821-CCE42706506D}"/>
          </ac:picMkLst>
        </pc:picChg>
        <pc:picChg chg="add mod">
          <ac:chgData name="Xun Gong" userId="0ff8c509-1087-48ec-bf60-e4c00b098044" providerId="ADAL" clId="{1C7E19FD-AFDE-49DB-AD2F-3B2CCC74EED2}" dt="2021-09-21T15:23:59.055" v="817" actId="14100"/>
          <ac:picMkLst>
            <pc:docMk/>
            <pc:sldMk cId="2714435947" sldId="380"/>
            <ac:picMk id="5" creationId="{9F542222-09A4-4E32-8FD0-3D9C0D681AC2}"/>
          </ac:picMkLst>
        </pc:picChg>
        <pc:picChg chg="del">
          <ac:chgData name="Xun Gong" userId="0ff8c509-1087-48ec-bf60-e4c00b098044" providerId="ADAL" clId="{1C7E19FD-AFDE-49DB-AD2F-3B2CCC74EED2}" dt="2021-09-21T15:21:42.867" v="792" actId="478"/>
          <ac:picMkLst>
            <pc:docMk/>
            <pc:sldMk cId="2714435947" sldId="380"/>
            <ac:picMk id="1843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256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endParaRPr lang="en-US"/>
          </a:p>
        </p:txBody>
      </p:sp>
      <p:sp>
        <p:nvSpPr>
          <p:cNvPr id="256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256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634EA3B-0ECB-4B63-8EF6-562121C5B39F}" type="slidenum">
              <a:rPr lang="en-US" altLang="en-US"/>
              <a:pPr>
                <a:defRPr/>
              </a:pPr>
              <a:t>‹#›</a:t>
            </a:fld>
            <a:endParaRPr lang="en-US" altLang="en-US"/>
          </a:p>
        </p:txBody>
      </p:sp>
    </p:spTree>
    <p:extLst>
      <p:ext uri="{BB962C8B-B14F-4D97-AF65-F5344CB8AC3E}">
        <p14:creationId xmlns:p14="http://schemas.microsoft.com/office/powerpoint/2010/main" val="4239993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813ED0E-53D0-46B7-8616-FAE2468F0CD6}" type="slidenum">
              <a:rPr lang="en-US" altLang="en-US"/>
              <a:pPr>
                <a:defRPr/>
              </a:pPr>
              <a:t>‹#›</a:t>
            </a:fld>
            <a:endParaRPr lang="en-US" altLang="en-US"/>
          </a:p>
        </p:txBody>
      </p:sp>
    </p:spTree>
    <p:extLst>
      <p:ext uri="{BB962C8B-B14F-4D97-AF65-F5344CB8AC3E}">
        <p14:creationId xmlns:p14="http://schemas.microsoft.com/office/powerpoint/2010/main" val="7213328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35102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Grp="1" noChangeArrowheads="1"/>
          </p:cNvSpPr>
          <p:nvPr>
            <p:ph type="title"/>
          </p:nvPr>
        </p:nvSpPr>
        <p:spPr bwMode="auto">
          <a:xfrm>
            <a:off x="3175" y="0"/>
            <a:ext cx="91408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Line 53"/>
          <p:cNvSpPr>
            <a:spLocks noChangeShapeType="1"/>
          </p:cNvSpPr>
          <p:nvPr/>
        </p:nvSpPr>
        <p:spPr bwMode="auto">
          <a:xfrm>
            <a:off x="3175" y="6248400"/>
            <a:ext cx="914082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Text Box 47"/>
          <p:cNvSpPr txBox="1">
            <a:spLocks noChangeArrowheads="1"/>
          </p:cNvSpPr>
          <p:nvPr userDrawn="1"/>
        </p:nvSpPr>
        <p:spPr bwMode="auto">
          <a:xfrm>
            <a:off x="0" y="0"/>
            <a:ext cx="6096000" cy="246063"/>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a:defRPr/>
            </a:pPr>
            <a:r>
              <a:rPr lang="en-US" sz="1000" b="1" i="1" dirty="0">
                <a:solidFill>
                  <a:srgbClr val="000000"/>
                </a:solidFill>
                <a:cs typeface="Arial" charset="0"/>
              </a:rPr>
              <a:t>Xun Gong, University of Central Florida, EEL4436C/5437C – Microwave Engineering</a:t>
            </a:r>
            <a:endParaRPr lang="en-US" sz="1000" b="1" dirty="0">
              <a:solidFill>
                <a:srgbClr val="000000"/>
              </a:solidFill>
              <a:cs typeface="Arial" charset="0"/>
            </a:endParaRPr>
          </a:p>
        </p:txBody>
      </p:sp>
      <p:sp>
        <p:nvSpPr>
          <p:cNvPr id="8" name="TextBox 7"/>
          <p:cNvSpPr txBox="1"/>
          <p:nvPr userDrawn="1"/>
        </p:nvSpPr>
        <p:spPr>
          <a:xfrm>
            <a:off x="3886200" y="6400800"/>
            <a:ext cx="1143000" cy="307975"/>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400"/>
              <a:t>Page </a:t>
            </a:r>
            <a:fld id="{2FDDCF2E-3092-4C94-B81F-765228B19A4D}" type="slidenum">
              <a:rPr lang="en-US" altLang="en-US" sz="1400" smtClean="0"/>
              <a:pPr eaLnBrk="1" hangingPunct="1">
                <a:defRPr/>
              </a:pPr>
              <a:t>‹#›</a:t>
            </a:fld>
            <a:endParaRPr lang="en-US" altLang="en-US" sz="1400"/>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eaLnBrk="0" fontAlgn="base" hangingPunct="0">
        <a:spcBef>
          <a:spcPct val="0"/>
        </a:spcBef>
        <a:spcAft>
          <a:spcPct val="0"/>
        </a:spcAft>
        <a:defRPr sz="1200">
          <a:solidFill>
            <a:schemeClr val="tx1"/>
          </a:solidFill>
          <a:latin typeface="Arial"/>
          <a:ea typeface="ＭＳ Ｐゴシック" charset="-128"/>
          <a:cs typeface="ＭＳ Ｐゴシック" charset="-128"/>
        </a:defRPr>
      </a:lvl1pPr>
      <a:lvl2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2pPr>
      <a:lvl3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3pPr>
      <a:lvl4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4pPr>
      <a:lvl5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6pPr>
      <a:lvl7pPr marL="9144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7pPr>
      <a:lvl8pPr marL="13716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8pPr>
      <a:lvl9pPr marL="18288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rgbClr val="A33C3D"/>
        </a:buClr>
        <a:buFont typeface="Times" panose="02020603050405020304" pitchFamily="18" charset="0"/>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2C6947"/>
        </a:buClr>
        <a:buChar char="–"/>
        <a:defRPr sz="2800">
          <a:solidFill>
            <a:schemeClr val="tx1"/>
          </a:solidFill>
          <a:latin typeface="+mn-lt"/>
          <a:ea typeface="ＭＳ Ｐゴシック" charset="-128"/>
        </a:defRPr>
      </a:lvl2pPr>
      <a:lvl3pPr marL="1085850" indent="-228600" algn="l" rtl="0" eaLnBrk="0" fontAlgn="base" hangingPunct="0">
        <a:spcBef>
          <a:spcPct val="20000"/>
        </a:spcBef>
        <a:spcAft>
          <a:spcPct val="0"/>
        </a:spcAft>
        <a:buClr>
          <a:srgbClr val="A33C3D"/>
        </a:buClr>
        <a:buFont typeface="Wingdings" panose="05000000000000000000" pitchFamily="2" charset="2"/>
        <a:buChar char="§"/>
        <a:defRPr sz="2400">
          <a:solidFill>
            <a:schemeClr val="tx1"/>
          </a:solidFill>
          <a:latin typeface="+mn-lt"/>
          <a:ea typeface="ＭＳ Ｐゴシック" charset="-128"/>
        </a:defRPr>
      </a:lvl3pPr>
      <a:lvl4pPr marL="1428750" indent="-228600" algn="l" rtl="0" eaLnBrk="0" fontAlgn="base" hangingPunct="0">
        <a:spcBef>
          <a:spcPct val="20000"/>
        </a:spcBef>
        <a:spcAft>
          <a:spcPct val="0"/>
        </a:spcAft>
        <a:buClr>
          <a:srgbClr val="2C6947"/>
        </a:buClr>
        <a:buFont typeface="Times" panose="02020603050405020304" pitchFamily="18" charset="0"/>
        <a:buChar char="•"/>
        <a:defRPr sz="2000">
          <a:solidFill>
            <a:schemeClr val="tx1"/>
          </a:solidFill>
          <a:latin typeface="+mn-lt"/>
          <a:ea typeface="ＭＳ Ｐゴシック" charset="-128"/>
        </a:defRPr>
      </a:lvl4pPr>
      <a:lvl5pPr marL="1771650" indent="-228600" algn="l" rtl="0" eaLnBrk="0" fontAlgn="base" hangingPunct="0">
        <a:spcBef>
          <a:spcPct val="20000"/>
        </a:spcBef>
        <a:spcAft>
          <a:spcPct val="0"/>
        </a:spcAft>
        <a:buClr>
          <a:srgbClr val="A33C3D"/>
        </a:buClr>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7.png"/><Relationship Id="rId4" Type="http://schemas.openxmlformats.org/officeDocument/2006/relationships/image" Target="../media/image36.wmf"/></Relationships>
</file>

<file path=ppt/slides/_rels/slide1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oleObject" Target="../embeddings/oleObject2.bin"/><Relationship Id="rId7"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38.wmf"/><Relationship Id="rId9" Type="http://schemas.openxmlformats.org/officeDocument/2006/relationships/image" Target="../media/image170.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xml"/><Relationship Id="rId4" Type="http://schemas.openxmlformats.org/officeDocument/2006/relationships/image" Target="../media/image70.emf"/></Relationships>
</file>

<file path=ppt/slides/_rels/slide3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Dualistic_cosmology"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Help:IPA/Mandarin" TargetMode="External"/><Relationship Id="rId2" Type="http://schemas.openxmlformats.org/officeDocument/2006/relationships/hyperlink" Target="https://en.wikipedia.org/wiki/Ancient_Chinese_philosophy" TargetMode="External"/><Relationship Id="rId1" Type="http://schemas.openxmlformats.org/officeDocument/2006/relationships/slideLayout" Target="../slideLayouts/slideLayout1.xml"/><Relationship Id="rId6" Type="http://schemas.openxmlformats.org/officeDocument/2006/relationships/hyperlink" Target="https://en.wiktionary.org/wiki/%E9%99%BD" TargetMode="External"/><Relationship Id="rId5" Type="http://schemas.openxmlformats.org/officeDocument/2006/relationships/hyperlink" Target="https://en.wiktionary.org/wiki/%E9%99%B0" TargetMode="External"/><Relationship Id="rId10" Type="http://schemas.openxmlformats.org/officeDocument/2006/relationships/image" Target="../media/image13.png"/><Relationship Id="rId4" Type="http://schemas.openxmlformats.org/officeDocument/2006/relationships/hyperlink" Target="https://en.wikipedia.org/wiki/Traditional_Chinese_characters" TargetMode="External"/><Relationship Id="rId9" Type="http://schemas.openxmlformats.org/officeDocument/2006/relationships/hyperlink" Target="https://en.wikipedia.org/wiki/Yin_and_yang#cite_note-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Outline</a:t>
            </a:r>
          </a:p>
        </p:txBody>
      </p:sp>
      <p:sp>
        <p:nvSpPr>
          <p:cNvPr id="4099" name="TextBox 6"/>
          <p:cNvSpPr txBox="1">
            <a:spLocks noChangeArrowheads="1"/>
          </p:cNvSpPr>
          <p:nvPr/>
        </p:nvSpPr>
        <p:spPr bwMode="auto">
          <a:xfrm>
            <a:off x="1066800" y="1295400"/>
            <a:ext cx="7162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Arial" panose="020B0604020202020204" pitchFamily="34" charset="0"/>
              <a:buChar char="•"/>
            </a:pPr>
            <a:r>
              <a:rPr lang="en-US" altLang="en-US" dirty="0"/>
              <a:t> Impedance Matching</a:t>
            </a:r>
          </a:p>
          <a:p>
            <a:pPr eaLnBrk="1" hangingPunct="1">
              <a:buFont typeface="Arial" panose="020B0604020202020204" pitchFamily="34" charset="0"/>
              <a:buChar char="•"/>
            </a:pPr>
            <a:r>
              <a:rPr lang="en-US" altLang="en-US" dirty="0"/>
              <a:t> Single Stub Matching</a:t>
            </a:r>
          </a:p>
          <a:p>
            <a:pPr eaLnBrk="1" hangingPunct="1">
              <a:buFont typeface="Arial" panose="020B0604020202020204" pitchFamily="34" charset="0"/>
              <a:buChar char="•"/>
            </a:pPr>
            <a:r>
              <a:rPr lang="en-US" altLang="en-US" dirty="0" smtClean="0"/>
              <a:t> Matching </a:t>
            </a:r>
            <a:r>
              <a:rPr lang="en-US" altLang="en-US" dirty="0"/>
              <a:t>With Lumped Elements</a:t>
            </a:r>
          </a:p>
          <a:p>
            <a:pPr eaLnBrk="1" hangingPunct="1">
              <a:buFont typeface="Arial" panose="020B0604020202020204" pitchFamily="34" charset="0"/>
              <a:buChar char="•"/>
            </a:pPr>
            <a:r>
              <a:rPr lang="en-US" altLang="en-US" dirty="0" smtClean="0"/>
              <a:t> Quarter </a:t>
            </a:r>
            <a:r>
              <a:rPr lang="en-US" altLang="en-US" dirty="0"/>
              <a:t>Wavelength Transformer</a:t>
            </a:r>
          </a:p>
          <a:p>
            <a:pPr eaLnBrk="1" hangingPunct="1">
              <a:buFont typeface="Arial" panose="020B0604020202020204" pitchFamily="34" charset="0"/>
              <a:buChar char="•"/>
            </a:pPr>
            <a:r>
              <a:rPr lang="en-US" altLang="en-US" dirty="0"/>
              <a:t> Theory of Small Reflections</a:t>
            </a:r>
          </a:p>
          <a:p>
            <a:pPr eaLnBrk="1" hangingPunct="1">
              <a:buFont typeface="Arial" panose="020B0604020202020204" pitchFamily="34" charset="0"/>
              <a:buChar char="•"/>
            </a:pPr>
            <a:r>
              <a:rPr lang="en-US" altLang="en-US" dirty="0"/>
              <a:t> Multi-Sectional Transformer</a:t>
            </a:r>
          </a:p>
          <a:p>
            <a:pPr eaLnBrk="1" hangingPunct="1">
              <a:buFont typeface="Arial" panose="020B0604020202020204" pitchFamily="34" charset="0"/>
              <a:buChar char="•"/>
            </a:pPr>
            <a:r>
              <a:rPr lang="en-US" altLang="en-US" dirty="0"/>
              <a:t> Tapered Line</a:t>
            </a:r>
          </a:p>
          <a:p>
            <a:pPr eaLnBrk="1" hangingPunct="1">
              <a:buFont typeface="Arial" panose="020B0604020202020204" pitchFamily="34" charset="0"/>
              <a:buChar char="•"/>
            </a:pPr>
            <a:r>
              <a:rPr lang="en-US" altLang="en-US" dirty="0"/>
              <a:t> Bode-</a:t>
            </a:r>
            <a:r>
              <a:rPr lang="en-US" altLang="en-US" dirty="0" err="1"/>
              <a:t>Fano</a:t>
            </a:r>
            <a:r>
              <a:rPr lang="en-US" altLang="en-US" dirty="0"/>
              <a:t> Criterion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9219" name="Text Box 55"/>
          <p:cNvSpPr txBox="1">
            <a:spLocks noChangeArrowheads="1"/>
          </p:cNvSpPr>
          <p:nvPr/>
        </p:nvSpPr>
        <p:spPr bwMode="auto">
          <a:xfrm>
            <a:off x="228600" y="1066800"/>
            <a:ext cx="716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5: shunt capacitor first Series Inductor second</a:t>
            </a:r>
          </a:p>
        </p:txBody>
      </p:sp>
      <p:sp>
        <p:nvSpPr>
          <p:cNvPr id="9220" name="Line 76"/>
          <p:cNvSpPr>
            <a:spLocks noChangeShapeType="1"/>
          </p:cNvSpPr>
          <p:nvPr/>
        </p:nvSpPr>
        <p:spPr bwMode="auto">
          <a:xfrm>
            <a:off x="1933575" y="2438400"/>
            <a:ext cx="1295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1" name="Line 77"/>
          <p:cNvSpPr>
            <a:spLocks noChangeShapeType="1"/>
          </p:cNvSpPr>
          <p:nvPr/>
        </p:nvSpPr>
        <p:spPr bwMode="auto">
          <a:xfrm>
            <a:off x="1171575" y="388620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 name="Rectangle 78"/>
          <p:cNvSpPr>
            <a:spLocks noChangeArrowheads="1"/>
          </p:cNvSpPr>
          <p:nvPr/>
        </p:nvSpPr>
        <p:spPr bwMode="auto">
          <a:xfrm>
            <a:off x="3076575" y="281940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223" name="Line 79"/>
          <p:cNvSpPr>
            <a:spLocks noChangeShapeType="1"/>
          </p:cNvSpPr>
          <p:nvPr/>
        </p:nvSpPr>
        <p:spPr bwMode="auto">
          <a:xfrm>
            <a:off x="3228975" y="2438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80"/>
          <p:cNvSpPr>
            <a:spLocks noChangeShapeType="1"/>
          </p:cNvSpPr>
          <p:nvPr/>
        </p:nvSpPr>
        <p:spPr bwMode="auto">
          <a:xfrm flipV="1">
            <a:off x="3228975"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5" name="Text Box 81"/>
          <p:cNvSpPr txBox="1">
            <a:spLocks noChangeArrowheads="1"/>
          </p:cNvSpPr>
          <p:nvPr/>
        </p:nvSpPr>
        <p:spPr bwMode="auto">
          <a:xfrm>
            <a:off x="3457575" y="29718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l</a:t>
            </a:r>
            <a:endParaRPr lang="en-US" altLang="en-US" baseline="-25000">
              <a:latin typeface="Times New Roman" panose="02020603050405020304" pitchFamily="18" charset="0"/>
              <a:cs typeface="Times New Roman" panose="02020603050405020304" pitchFamily="18" charset="0"/>
            </a:endParaRPr>
          </a:p>
        </p:txBody>
      </p:sp>
      <p:pic>
        <p:nvPicPr>
          <p:cNvPr id="9226" name="Picture 82" descr="rlc"/>
          <p:cNvPicPr>
            <a:picLocks noChangeAspect="1" noChangeArrowheads="1"/>
          </p:cNvPicPr>
          <p:nvPr/>
        </p:nvPicPr>
        <p:blipFill>
          <a:blip r:embed="rId2">
            <a:extLst>
              <a:ext uri="{28A0092B-C50C-407E-A947-70E740481C1C}">
                <a14:useLocalDpi xmlns:a14="http://schemas.microsoft.com/office/drawing/2010/main" val="0"/>
              </a:ext>
            </a:extLst>
          </a:blip>
          <a:srcRect l="64433" t="21805" r="13449" b="33333"/>
          <a:stretch>
            <a:fillRect/>
          </a:stretch>
        </p:blipFill>
        <p:spPr bwMode="auto">
          <a:xfrm>
            <a:off x="1905000" y="2687638"/>
            <a:ext cx="433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Line 83"/>
          <p:cNvSpPr>
            <a:spLocks noChangeShapeType="1"/>
          </p:cNvSpPr>
          <p:nvPr/>
        </p:nvSpPr>
        <p:spPr bwMode="auto">
          <a:xfrm flipV="1">
            <a:off x="2146300" y="24590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8" name="Line 84"/>
          <p:cNvSpPr>
            <a:spLocks noChangeShapeType="1"/>
          </p:cNvSpPr>
          <p:nvPr/>
        </p:nvSpPr>
        <p:spPr bwMode="auto">
          <a:xfrm>
            <a:off x="2162175" y="360203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229" name="Picture 85"/>
          <p:cNvPicPr>
            <a:picLocks noChangeAspect="1" noChangeArrowheads="1"/>
          </p:cNvPicPr>
          <p:nvPr/>
        </p:nvPicPr>
        <p:blipFill>
          <a:blip r:embed="rId3">
            <a:extLst>
              <a:ext uri="{28A0092B-C50C-407E-A947-70E740481C1C}">
                <a14:useLocalDpi xmlns:a14="http://schemas.microsoft.com/office/drawing/2010/main" val="0"/>
              </a:ext>
            </a:extLst>
          </a:blip>
          <a:srcRect l="23470" t="6738" r="17346" b="79890"/>
          <a:stretch>
            <a:fillRect/>
          </a:stretch>
        </p:blipFill>
        <p:spPr bwMode="auto">
          <a:xfrm>
            <a:off x="990600" y="2214563"/>
            <a:ext cx="9350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Text Box 86"/>
          <p:cNvSpPr txBox="1">
            <a:spLocks noChangeArrowheads="1"/>
          </p:cNvSpPr>
          <p:nvPr/>
        </p:nvSpPr>
        <p:spPr bwMode="auto">
          <a:xfrm>
            <a:off x="762000" y="2971800"/>
            <a:ext cx="60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0</a:t>
            </a:r>
          </a:p>
        </p:txBody>
      </p:sp>
      <p:sp>
        <p:nvSpPr>
          <p:cNvPr id="9231" name="Text Box 87"/>
          <p:cNvSpPr txBox="1">
            <a:spLocks noChangeArrowheads="1"/>
          </p:cNvSpPr>
          <p:nvPr/>
        </p:nvSpPr>
        <p:spPr bwMode="auto">
          <a:xfrm>
            <a:off x="1676400" y="4516438"/>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2</a:t>
            </a:r>
            <a:r>
              <a:rPr lang="en-US" altLang="en-US" sz="2000">
                <a:latin typeface="Times New Roman" panose="02020603050405020304" pitchFamily="18" charset="0"/>
                <a:cs typeface="Times New Roman" panose="02020603050405020304" pitchFamily="18" charset="0"/>
              </a:rPr>
              <a:t>=</a:t>
            </a:r>
            <a:r>
              <a:rPr lang="en-US" altLang="en-US" sz="2000">
                <a:solidFill>
                  <a:srgbClr val="FF0000"/>
                </a:solidFill>
                <a:latin typeface="Times New Roman" panose="02020603050405020304" pitchFamily="18" charset="0"/>
                <a:cs typeface="Times New Roman" panose="02020603050405020304" pitchFamily="18" charset="0"/>
              </a:rPr>
              <a:t>1-jX</a:t>
            </a:r>
          </a:p>
        </p:txBody>
      </p:sp>
      <p:sp>
        <p:nvSpPr>
          <p:cNvPr id="9232" name="Line 88"/>
          <p:cNvSpPr>
            <a:spLocks noChangeShapeType="1"/>
          </p:cNvSpPr>
          <p:nvPr/>
        </p:nvSpPr>
        <p:spPr bwMode="auto">
          <a:xfrm>
            <a:off x="1905000" y="375443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3" name="Line 89"/>
          <p:cNvSpPr>
            <a:spLocks noChangeShapeType="1"/>
          </p:cNvSpPr>
          <p:nvPr/>
        </p:nvSpPr>
        <p:spPr bwMode="auto">
          <a:xfrm>
            <a:off x="1905000" y="375443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4" name="Line 91"/>
          <p:cNvSpPr>
            <a:spLocks noChangeShapeType="1"/>
          </p:cNvSpPr>
          <p:nvPr/>
        </p:nvSpPr>
        <p:spPr bwMode="auto">
          <a:xfrm>
            <a:off x="2667000" y="192563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Line 92"/>
          <p:cNvSpPr>
            <a:spLocks noChangeShapeType="1"/>
          </p:cNvSpPr>
          <p:nvPr/>
        </p:nvSpPr>
        <p:spPr bwMode="auto">
          <a:xfrm>
            <a:off x="2667000" y="192563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6" name="Text Box 94"/>
          <p:cNvSpPr txBox="1">
            <a:spLocks noChangeArrowheads="1"/>
          </p:cNvSpPr>
          <p:nvPr/>
        </p:nvSpPr>
        <p:spPr bwMode="auto">
          <a:xfrm>
            <a:off x="2743200" y="1468438"/>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l</a:t>
            </a:r>
          </a:p>
        </p:txBody>
      </p:sp>
      <p:sp>
        <p:nvSpPr>
          <p:cNvPr id="9237" name="Line 95"/>
          <p:cNvSpPr>
            <a:spLocks noChangeShapeType="1"/>
          </p:cNvSpPr>
          <p:nvPr/>
        </p:nvSpPr>
        <p:spPr bwMode="auto">
          <a:xfrm>
            <a:off x="2895600" y="466883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8" name="Text Box 96"/>
          <p:cNvSpPr txBox="1">
            <a:spLocks noChangeArrowheads="1"/>
          </p:cNvSpPr>
          <p:nvPr/>
        </p:nvSpPr>
        <p:spPr bwMode="auto">
          <a:xfrm>
            <a:off x="3352800" y="4516438"/>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Find </a:t>
            </a:r>
            <a:r>
              <a:rPr lang="en-US" altLang="en-US" sz="2000">
                <a:solidFill>
                  <a:schemeClr val="bg2"/>
                </a:solidFill>
                <a:latin typeface="Times New Roman" panose="02020603050405020304" pitchFamily="18" charset="0"/>
                <a:cs typeface="Times New Roman" panose="02020603050405020304" pitchFamily="18" charset="0"/>
              </a:rPr>
              <a:t>Y2</a:t>
            </a:r>
          </a:p>
        </p:txBody>
      </p:sp>
      <p:pic>
        <p:nvPicPr>
          <p:cNvPr id="9239" name="Picture 97"/>
          <p:cNvPicPr>
            <a:picLocks noChangeAspect="1" noChangeArrowheads="1"/>
          </p:cNvPicPr>
          <p:nvPr/>
        </p:nvPicPr>
        <p:blipFill>
          <a:blip r:embed="rId4">
            <a:extLst>
              <a:ext uri="{28A0092B-C50C-407E-A947-70E740481C1C}">
                <a14:useLocalDpi xmlns:a14="http://schemas.microsoft.com/office/drawing/2010/main" val="0"/>
              </a:ext>
            </a:extLst>
          </a:blip>
          <a:srcRect b="4347"/>
          <a:stretch>
            <a:fillRect/>
          </a:stretch>
        </p:blipFill>
        <p:spPr bwMode="auto">
          <a:xfrm>
            <a:off x="5181600" y="3352800"/>
            <a:ext cx="396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0" name="Freeform 99"/>
          <p:cNvSpPr>
            <a:spLocks/>
          </p:cNvSpPr>
          <p:nvPr/>
        </p:nvSpPr>
        <p:spPr bwMode="auto">
          <a:xfrm>
            <a:off x="7086600" y="5029200"/>
            <a:ext cx="1250950" cy="457200"/>
          </a:xfrm>
          <a:custGeom>
            <a:avLst/>
            <a:gdLst>
              <a:gd name="T0" fmla="*/ 0 w 816"/>
              <a:gd name="T1" fmla="*/ 0 h 344"/>
              <a:gd name="T2" fmla="*/ 2147483646 w 816"/>
              <a:gd name="T3" fmla="*/ 2147483646 h 344"/>
              <a:gd name="T4" fmla="*/ 2147483646 w 816"/>
              <a:gd name="T5" fmla="*/ 2147483646 h 344"/>
              <a:gd name="T6" fmla="*/ 2147483646 w 816"/>
              <a:gd name="T7" fmla="*/ 2147483646 h 344"/>
              <a:gd name="T8" fmla="*/ 2147483646 w 816"/>
              <a:gd name="T9" fmla="*/ 0 h 344"/>
              <a:gd name="T10" fmla="*/ 0 60000 65536"/>
              <a:gd name="T11" fmla="*/ 0 60000 65536"/>
              <a:gd name="T12" fmla="*/ 0 60000 65536"/>
              <a:gd name="T13" fmla="*/ 0 60000 65536"/>
              <a:gd name="T14" fmla="*/ 0 60000 65536"/>
              <a:gd name="T15" fmla="*/ 0 w 816"/>
              <a:gd name="T16" fmla="*/ 0 h 344"/>
              <a:gd name="T17" fmla="*/ 816 w 816"/>
              <a:gd name="T18" fmla="*/ 344 h 344"/>
            </a:gdLst>
            <a:ahLst/>
            <a:cxnLst>
              <a:cxn ang="T10">
                <a:pos x="T0" y="T1"/>
              </a:cxn>
              <a:cxn ang="T11">
                <a:pos x="T2" y="T3"/>
              </a:cxn>
              <a:cxn ang="T12">
                <a:pos x="T4" y="T5"/>
              </a:cxn>
              <a:cxn ang="T13">
                <a:pos x="T6" y="T7"/>
              </a:cxn>
              <a:cxn ang="T14">
                <a:pos x="T8" y="T9"/>
              </a:cxn>
            </a:cxnLst>
            <a:rect l="T15" t="T16" r="T17" b="T18"/>
            <a:pathLst>
              <a:path w="816" h="344">
                <a:moveTo>
                  <a:pt x="0" y="0"/>
                </a:moveTo>
                <a:cubicBezTo>
                  <a:pt x="64" y="116"/>
                  <a:pt x="128" y="232"/>
                  <a:pt x="192" y="288"/>
                </a:cubicBezTo>
                <a:cubicBezTo>
                  <a:pt x="256" y="344"/>
                  <a:pt x="296" y="344"/>
                  <a:pt x="384" y="336"/>
                </a:cubicBezTo>
                <a:cubicBezTo>
                  <a:pt x="472" y="328"/>
                  <a:pt x="648" y="296"/>
                  <a:pt x="720" y="240"/>
                </a:cubicBezTo>
                <a:cubicBezTo>
                  <a:pt x="792" y="184"/>
                  <a:pt x="800" y="40"/>
                  <a:pt x="816" y="0"/>
                </a:cubicBez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41" name="Freeform 100"/>
          <p:cNvSpPr>
            <a:spLocks/>
          </p:cNvSpPr>
          <p:nvPr/>
        </p:nvSpPr>
        <p:spPr bwMode="auto">
          <a:xfrm rot="10800000">
            <a:off x="5943600" y="4495800"/>
            <a:ext cx="1143000" cy="457200"/>
          </a:xfrm>
          <a:custGeom>
            <a:avLst/>
            <a:gdLst>
              <a:gd name="T0" fmla="*/ 0 w 816"/>
              <a:gd name="T1" fmla="*/ 0 h 344"/>
              <a:gd name="T2" fmla="*/ 2147483646 w 816"/>
              <a:gd name="T3" fmla="*/ 2147483646 h 344"/>
              <a:gd name="T4" fmla="*/ 2147483646 w 816"/>
              <a:gd name="T5" fmla="*/ 2147483646 h 344"/>
              <a:gd name="T6" fmla="*/ 2147483646 w 816"/>
              <a:gd name="T7" fmla="*/ 2147483646 h 344"/>
              <a:gd name="T8" fmla="*/ 2147483646 w 816"/>
              <a:gd name="T9" fmla="*/ 0 h 344"/>
              <a:gd name="T10" fmla="*/ 0 60000 65536"/>
              <a:gd name="T11" fmla="*/ 0 60000 65536"/>
              <a:gd name="T12" fmla="*/ 0 60000 65536"/>
              <a:gd name="T13" fmla="*/ 0 60000 65536"/>
              <a:gd name="T14" fmla="*/ 0 60000 65536"/>
              <a:gd name="T15" fmla="*/ 0 w 816"/>
              <a:gd name="T16" fmla="*/ 0 h 344"/>
              <a:gd name="T17" fmla="*/ 816 w 816"/>
              <a:gd name="T18" fmla="*/ 344 h 344"/>
            </a:gdLst>
            <a:ahLst/>
            <a:cxnLst>
              <a:cxn ang="T10">
                <a:pos x="T0" y="T1"/>
              </a:cxn>
              <a:cxn ang="T11">
                <a:pos x="T2" y="T3"/>
              </a:cxn>
              <a:cxn ang="T12">
                <a:pos x="T4" y="T5"/>
              </a:cxn>
              <a:cxn ang="T13">
                <a:pos x="T6" y="T7"/>
              </a:cxn>
              <a:cxn ang="T14">
                <a:pos x="T8" y="T9"/>
              </a:cxn>
            </a:cxnLst>
            <a:rect l="T15" t="T16" r="T17" b="T18"/>
            <a:pathLst>
              <a:path w="816" h="344">
                <a:moveTo>
                  <a:pt x="0" y="0"/>
                </a:moveTo>
                <a:cubicBezTo>
                  <a:pt x="64" y="116"/>
                  <a:pt x="128" y="232"/>
                  <a:pt x="192" y="288"/>
                </a:cubicBezTo>
                <a:cubicBezTo>
                  <a:pt x="256" y="344"/>
                  <a:pt x="296" y="344"/>
                  <a:pt x="384" y="336"/>
                </a:cubicBezTo>
                <a:cubicBezTo>
                  <a:pt x="472" y="328"/>
                  <a:pt x="648" y="296"/>
                  <a:pt x="720" y="240"/>
                </a:cubicBezTo>
                <a:cubicBezTo>
                  <a:pt x="792" y="184"/>
                  <a:pt x="800" y="40"/>
                  <a:pt x="816" y="0"/>
                </a:cubicBezTo>
              </a:path>
            </a:pathLst>
          </a:custGeom>
          <a:noFill/>
          <a:ln w="349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42" name="Text Box 102"/>
          <p:cNvSpPr txBox="1">
            <a:spLocks noChangeArrowheads="1"/>
          </p:cNvSpPr>
          <p:nvPr/>
        </p:nvSpPr>
        <p:spPr bwMode="auto">
          <a:xfrm>
            <a:off x="1752600" y="5791200"/>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Cross with </a:t>
            </a:r>
            <a:r>
              <a:rPr lang="en-US" altLang="en-US" sz="2000">
                <a:solidFill>
                  <a:srgbClr val="008000"/>
                </a:solidFill>
                <a:latin typeface="Times New Roman" panose="02020603050405020304" pitchFamily="18" charset="0"/>
                <a:cs typeface="Times New Roman" panose="02020603050405020304" pitchFamily="18" charset="0"/>
              </a:rPr>
              <a:t>Re(Y</a:t>
            </a:r>
            <a:r>
              <a:rPr lang="en-US" altLang="en-US" sz="2000" baseline="-25000">
                <a:solidFill>
                  <a:srgbClr val="008000"/>
                </a:solidFill>
                <a:latin typeface="Times New Roman" panose="02020603050405020304" pitchFamily="18" charset="0"/>
                <a:cs typeface="Times New Roman" panose="02020603050405020304" pitchFamily="18" charset="0"/>
              </a:rPr>
              <a:t>l</a:t>
            </a:r>
            <a:r>
              <a:rPr lang="en-US" altLang="en-US" sz="2000">
                <a:solidFill>
                  <a:srgbClr val="008000"/>
                </a:solidFill>
                <a:latin typeface="Times New Roman" panose="02020603050405020304" pitchFamily="18" charset="0"/>
                <a:cs typeface="Times New Roman" panose="02020603050405020304" pitchFamily="18" charset="0"/>
              </a:rPr>
              <a:t>) circle</a:t>
            </a:r>
          </a:p>
        </p:txBody>
      </p:sp>
      <p:sp>
        <p:nvSpPr>
          <p:cNvPr id="9243" name="Line 103"/>
          <p:cNvSpPr>
            <a:spLocks noChangeShapeType="1"/>
          </p:cNvSpPr>
          <p:nvPr/>
        </p:nvSpPr>
        <p:spPr bwMode="auto">
          <a:xfrm>
            <a:off x="3762375" y="495935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4" name="Freeform 106"/>
          <p:cNvSpPr>
            <a:spLocks/>
          </p:cNvSpPr>
          <p:nvPr/>
        </p:nvSpPr>
        <p:spPr bwMode="auto">
          <a:xfrm>
            <a:off x="5913438" y="3903663"/>
            <a:ext cx="2452687" cy="1557337"/>
          </a:xfrm>
          <a:custGeom>
            <a:avLst/>
            <a:gdLst>
              <a:gd name="T0" fmla="*/ 0 w 1545"/>
              <a:gd name="T1" fmla="*/ 2147483646 h 981"/>
              <a:gd name="T2" fmla="*/ 2147483646 w 1545"/>
              <a:gd name="T3" fmla="*/ 2147483646 h 981"/>
              <a:gd name="T4" fmla="*/ 2147483646 w 1545"/>
              <a:gd name="T5" fmla="*/ 2147483646 h 981"/>
              <a:gd name="T6" fmla="*/ 2147483646 w 1545"/>
              <a:gd name="T7" fmla="*/ 2147483646 h 981"/>
              <a:gd name="T8" fmla="*/ 2147483646 w 1545"/>
              <a:gd name="T9" fmla="*/ 2147483646 h 981"/>
              <a:gd name="T10" fmla="*/ 2147483646 w 1545"/>
              <a:gd name="T11" fmla="*/ 2147483646 h 981"/>
              <a:gd name="T12" fmla="*/ 2147483646 w 1545"/>
              <a:gd name="T13" fmla="*/ 2147483646 h 981"/>
              <a:gd name="T14" fmla="*/ 2147483646 w 1545"/>
              <a:gd name="T15" fmla="*/ 2147483646 h 981"/>
              <a:gd name="T16" fmla="*/ 2147483646 w 1545"/>
              <a:gd name="T17" fmla="*/ 2147483646 h 981"/>
              <a:gd name="T18" fmla="*/ 2147483646 w 1545"/>
              <a:gd name="T19" fmla="*/ 2147483646 h 981"/>
              <a:gd name="T20" fmla="*/ 2147483646 w 1545"/>
              <a:gd name="T21" fmla="*/ 2147483646 h 981"/>
              <a:gd name="T22" fmla="*/ 2147483646 w 1545"/>
              <a:gd name="T23" fmla="*/ 2147483646 h 981"/>
              <a:gd name="T24" fmla="*/ 2147483646 w 1545"/>
              <a:gd name="T25" fmla="*/ 2147483646 h 981"/>
              <a:gd name="T26" fmla="*/ 2147483646 w 1545"/>
              <a:gd name="T27" fmla="*/ 2147483646 h 981"/>
              <a:gd name="T28" fmla="*/ 2147483646 w 1545"/>
              <a:gd name="T29" fmla="*/ 2147483646 h 981"/>
              <a:gd name="T30" fmla="*/ 2147483646 w 1545"/>
              <a:gd name="T31" fmla="*/ 2147483646 h 981"/>
              <a:gd name="T32" fmla="*/ 2147483646 w 1545"/>
              <a:gd name="T33" fmla="*/ 2147483646 h 981"/>
              <a:gd name="T34" fmla="*/ 2147483646 w 1545"/>
              <a:gd name="T35" fmla="*/ 2147483646 h 981"/>
              <a:gd name="T36" fmla="*/ 2147483646 w 1545"/>
              <a:gd name="T37" fmla="*/ 2147483646 h 981"/>
              <a:gd name="T38" fmla="*/ 2147483646 w 1545"/>
              <a:gd name="T39" fmla="*/ 2147483646 h 981"/>
              <a:gd name="T40" fmla="*/ 2147483646 w 1545"/>
              <a:gd name="T41" fmla="*/ 2147483646 h 981"/>
              <a:gd name="T42" fmla="*/ 2147483646 w 1545"/>
              <a:gd name="T43" fmla="*/ 2147483646 h 981"/>
              <a:gd name="T44" fmla="*/ 2147483646 w 1545"/>
              <a:gd name="T45" fmla="*/ 2147483646 h 981"/>
              <a:gd name="T46" fmla="*/ 2147483646 w 1545"/>
              <a:gd name="T47" fmla="*/ 2147483646 h 981"/>
              <a:gd name="T48" fmla="*/ 2147483646 w 1545"/>
              <a:gd name="T49" fmla="*/ 2147483646 h 981"/>
              <a:gd name="T50" fmla="*/ 2147483646 w 1545"/>
              <a:gd name="T51" fmla="*/ 2147483646 h 981"/>
              <a:gd name="T52" fmla="*/ 2147483646 w 1545"/>
              <a:gd name="T53" fmla="*/ 2147483646 h 981"/>
              <a:gd name="T54" fmla="*/ 2147483646 w 1545"/>
              <a:gd name="T55" fmla="*/ 2147483646 h 981"/>
              <a:gd name="T56" fmla="*/ 2147483646 w 1545"/>
              <a:gd name="T57" fmla="*/ 2147483646 h 981"/>
              <a:gd name="T58" fmla="*/ 2147483646 w 1545"/>
              <a:gd name="T59" fmla="*/ 2147483646 h 981"/>
              <a:gd name="T60" fmla="*/ 2147483646 w 1545"/>
              <a:gd name="T61" fmla="*/ 2147483646 h 981"/>
              <a:gd name="T62" fmla="*/ 2147483646 w 1545"/>
              <a:gd name="T63" fmla="*/ 2147483646 h 981"/>
              <a:gd name="T64" fmla="*/ 2147483646 w 1545"/>
              <a:gd name="T65" fmla="*/ 2147483646 h 981"/>
              <a:gd name="T66" fmla="*/ 2147483646 w 1545"/>
              <a:gd name="T67" fmla="*/ 2147483646 h 981"/>
              <a:gd name="T68" fmla="*/ 2147483646 w 1545"/>
              <a:gd name="T69" fmla="*/ 2147483646 h 981"/>
              <a:gd name="T70" fmla="*/ 2147483646 w 1545"/>
              <a:gd name="T71" fmla="*/ 2147483646 h 981"/>
              <a:gd name="T72" fmla="*/ 2147483646 w 1545"/>
              <a:gd name="T73" fmla="*/ 2147483646 h 981"/>
              <a:gd name="T74" fmla="*/ 2147483646 w 1545"/>
              <a:gd name="T75" fmla="*/ 2147483646 h 981"/>
              <a:gd name="T76" fmla="*/ 2147483646 w 1545"/>
              <a:gd name="T77" fmla="*/ 2147483646 h 981"/>
              <a:gd name="T78" fmla="*/ 2147483646 w 1545"/>
              <a:gd name="T79" fmla="*/ 2147483646 h 981"/>
              <a:gd name="T80" fmla="*/ 2147483646 w 1545"/>
              <a:gd name="T81" fmla="*/ 2147483646 h 981"/>
              <a:gd name="T82" fmla="*/ 2147483646 w 1545"/>
              <a:gd name="T83" fmla="*/ 2147483646 h 981"/>
              <a:gd name="T84" fmla="*/ 2147483646 w 1545"/>
              <a:gd name="T85" fmla="*/ 2147483646 h 981"/>
              <a:gd name="T86" fmla="*/ 2147483646 w 1545"/>
              <a:gd name="T87" fmla="*/ 2147483646 h 981"/>
              <a:gd name="T88" fmla="*/ 2147483646 w 1545"/>
              <a:gd name="T89" fmla="*/ 2147483646 h 981"/>
              <a:gd name="T90" fmla="*/ 2147483646 w 1545"/>
              <a:gd name="T91" fmla="*/ 2147483646 h 981"/>
              <a:gd name="T92" fmla="*/ 2147483646 w 1545"/>
              <a:gd name="T93" fmla="*/ 2147483646 h 981"/>
              <a:gd name="T94" fmla="*/ 2147483646 w 1545"/>
              <a:gd name="T95" fmla="*/ 2147483646 h 981"/>
              <a:gd name="T96" fmla="*/ 2147483646 w 1545"/>
              <a:gd name="T97" fmla="*/ 2147483646 h 981"/>
              <a:gd name="T98" fmla="*/ 2147483646 w 1545"/>
              <a:gd name="T99" fmla="*/ 2147483646 h 981"/>
              <a:gd name="T100" fmla="*/ 2147483646 w 1545"/>
              <a:gd name="T101" fmla="*/ 2147483646 h 981"/>
              <a:gd name="T102" fmla="*/ 2147483646 w 1545"/>
              <a:gd name="T103" fmla="*/ 2147483646 h 981"/>
              <a:gd name="T104" fmla="*/ 2147483646 w 1545"/>
              <a:gd name="T105" fmla="*/ 2147483646 h 981"/>
              <a:gd name="T106" fmla="*/ 2147483646 w 1545"/>
              <a:gd name="T107" fmla="*/ 2147483646 h 981"/>
              <a:gd name="T108" fmla="*/ 2147483646 w 1545"/>
              <a:gd name="T109" fmla="*/ 2147483646 h 981"/>
              <a:gd name="T110" fmla="*/ 2147483646 w 1545"/>
              <a:gd name="T111" fmla="*/ 2147483646 h 981"/>
              <a:gd name="T112" fmla="*/ 2147483646 w 1545"/>
              <a:gd name="T113" fmla="*/ 2147483646 h 981"/>
              <a:gd name="T114" fmla="*/ 2147483646 w 1545"/>
              <a:gd name="T115" fmla="*/ 2147483646 h 981"/>
              <a:gd name="T116" fmla="*/ 2147483646 w 1545"/>
              <a:gd name="T117" fmla="*/ 2147483646 h 981"/>
              <a:gd name="T118" fmla="*/ 0 w 1545"/>
              <a:gd name="T119" fmla="*/ 2147483646 h 98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45"/>
              <a:gd name="T181" fmla="*/ 0 h 981"/>
              <a:gd name="T182" fmla="*/ 1545 w 1545"/>
              <a:gd name="T183" fmla="*/ 981 h 98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45" h="981">
                <a:moveTo>
                  <a:pt x="0" y="674"/>
                </a:moveTo>
                <a:cubicBezTo>
                  <a:pt x="23" y="640"/>
                  <a:pt x="25" y="595"/>
                  <a:pt x="38" y="556"/>
                </a:cubicBezTo>
                <a:cubicBezTo>
                  <a:pt x="39" y="552"/>
                  <a:pt x="46" y="526"/>
                  <a:pt x="49" y="523"/>
                </a:cubicBezTo>
                <a:cubicBezTo>
                  <a:pt x="55" y="515"/>
                  <a:pt x="72" y="510"/>
                  <a:pt x="81" y="507"/>
                </a:cubicBezTo>
                <a:cubicBezTo>
                  <a:pt x="87" y="498"/>
                  <a:pt x="97" y="464"/>
                  <a:pt x="108" y="459"/>
                </a:cubicBezTo>
                <a:cubicBezTo>
                  <a:pt x="120" y="454"/>
                  <a:pt x="133" y="455"/>
                  <a:pt x="146" y="453"/>
                </a:cubicBezTo>
                <a:cubicBezTo>
                  <a:pt x="157" y="446"/>
                  <a:pt x="160" y="431"/>
                  <a:pt x="172" y="426"/>
                </a:cubicBezTo>
                <a:cubicBezTo>
                  <a:pt x="215" y="408"/>
                  <a:pt x="265" y="418"/>
                  <a:pt x="312" y="416"/>
                </a:cubicBezTo>
                <a:cubicBezTo>
                  <a:pt x="318" y="414"/>
                  <a:pt x="324" y="414"/>
                  <a:pt x="329" y="410"/>
                </a:cubicBezTo>
                <a:cubicBezTo>
                  <a:pt x="334" y="406"/>
                  <a:pt x="333" y="394"/>
                  <a:pt x="339" y="394"/>
                </a:cubicBezTo>
                <a:cubicBezTo>
                  <a:pt x="405" y="391"/>
                  <a:pt x="472" y="397"/>
                  <a:pt x="538" y="399"/>
                </a:cubicBezTo>
                <a:cubicBezTo>
                  <a:pt x="585" y="410"/>
                  <a:pt x="574" y="414"/>
                  <a:pt x="598" y="448"/>
                </a:cubicBezTo>
                <a:cubicBezTo>
                  <a:pt x="605" y="470"/>
                  <a:pt x="617" y="493"/>
                  <a:pt x="630" y="513"/>
                </a:cubicBezTo>
                <a:cubicBezTo>
                  <a:pt x="638" y="539"/>
                  <a:pt x="651" y="558"/>
                  <a:pt x="678" y="566"/>
                </a:cubicBezTo>
                <a:cubicBezTo>
                  <a:pt x="682" y="571"/>
                  <a:pt x="684" y="578"/>
                  <a:pt x="689" y="582"/>
                </a:cubicBezTo>
                <a:cubicBezTo>
                  <a:pt x="693" y="586"/>
                  <a:pt x="701" y="584"/>
                  <a:pt x="705" y="588"/>
                </a:cubicBezTo>
                <a:cubicBezTo>
                  <a:pt x="709" y="592"/>
                  <a:pt x="708" y="599"/>
                  <a:pt x="711" y="604"/>
                </a:cubicBezTo>
                <a:cubicBezTo>
                  <a:pt x="717" y="615"/>
                  <a:pt x="732" y="636"/>
                  <a:pt x="732" y="636"/>
                </a:cubicBezTo>
                <a:cubicBezTo>
                  <a:pt x="739" y="662"/>
                  <a:pt x="743" y="671"/>
                  <a:pt x="765" y="685"/>
                </a:cubicBezTo>
                <a:cubicBezTo>
                  <a:pt x="773" y="730"/>
                  <a:pt x="785" y="776"/>
                  <a:pt x="824" y="803"/>
                </a:cubicBezTo>
                <a:cubicBezTo>
                  <a:pt x="828" y="808"/>
                  <a:pt x="830" y="815"/>
                  <a:pt x="835" y="819"/>
                </a:cubicBezTo>
                <a:cubicBezTo>
                  <a:pt x="839" y="823"/>
                  <a:pt x="847" y="821"/>
                  <a:pt x="851" y="825"/>
                </a:cubicBezTo>
                <a:cubicBezTo>
                  <a:pt x="873" y="847"/>
                  <a:pt x="874" y="867"/>
                  <a:pt x="899" y="884"/>
                </a:cubicBezTo>
                <a:cubicBezTo>
                  <a:pt x="922" y="945"/>
                  <a:pt x="967" y="958"/>
                  <a:pt x="1028" y="965"/>
                </a:cubicBezTo>
                <a:cubicBezTo>
                  <a:pt x="1079" y="977"/>
                  <a:pt x="1096" y="977"/>
                  <a:pt x="1163" y="981"/>
                </a:cubicBezTo>
                <a:cubicBezTo>
                  <a:pt x="1233" y="979"/>
                  <a:pt x="1303" y="978"/>
                  <a:pt x="1373" y="975"/>
                </a:cubicBezTo>
                <a:cubicBezTo>
                  <a:pt x="1389" y="974"/>
                  <a:pt x="1412" y="955"/>
                  <a:pt x="1421" y="949"/>
                </a:cubicBezTo>
                <a:cubicBezTo>
                  <a:pt x="1432" y="942"/>
                  <a:pt x="1454" y="927"/>
                  <a:pt x="1454" y="927"/>
                </a:cubicBezTo>
                <a:cubicBezTo>
                  <a:pt x="1475" y="859"/>
                  <a:pt x="1511" y="799"/>
                  <a:pt x="1524" y="728"/>
                </a:cubicBezTo>
                <a:cubicBezTo>
                  <a:pt x="1527" y="692"/>
                  <a:pt x="1527" y="654"/>
                  <a:pt x="1540" y="620"/>
                </a:cubicBezTo>
                <a:cubicBezTo>
                  <a:pt x="1536" y="564"/>
                  <a:pt x="1545" y="541"/>
                  <a:pt x="1518" y="502"/>
                </a:cubicBezTo>
                <a:cubicBezTo>
                  <a:pt x="1514" y="454"/>
                  <a:pt x="1521" y="421"/>
                  <a:pt x="1481" y="394"/>
                </a:cubicBezTo>
                <a:cubicBezTo>
                  <a:pt x="1463" y="346"/>
                  <a:pt x="1490" y="406"/>
                  <a:pt x="1459" y="373"/>
                </a:cubicBezTo>
                <a:cubicBezTo>
                  <a:pt x="1455" y="369"/>
                  <a:pt x="1458" y="361"/>
                  <a:pt x="1454" y="356"/>
                </a:cubicBezTo>
                <a:cubicBezTo>
                  <a:pt x="1450" y="351"/>
                  <a:pt x="1443" y="349"/>
                  <a:pt x="1437" y="346"/>
                </a:cubicBezTo>
                <a:cubicBezTo>
                  <a:pt x="1425" y="304"/>
                  <a:pt x="1443" y="352"/>
                  <a:pt x="1416" y="319"/>
                </a:cubicBezTo>
                <a:cubicBezTo>
                  <a:pt x="1412" y="315"/>
                  <a:pt x="1414" y="308"/>
                  <a:pt x="1411" y="303"/>
                </a:cubicBezTo>
                <a:cubicBezTo>
                  <a:pt x="1397" y="278"/>
                  <a:pt x="1385" y="259"/>
                  <a:pt x="1362" y="243"/>
                </a:cubicBezTo>
                <a:cubicBezTo>
                  <a:pt x="1355" y="214"/>
                  <a:pt x="1343" y="195"/>
                  <a:pt x="1319" y="179"/>
                </a:cubicBezTo>
                <a:cubicBezTo>
                  <a:pt x="1306" y="139"/>
                  <a:pt x="1325" y="184"/>
                  <a:pt x="1298" y="157"/>
                </a:cubicBezTo>
                <a:cubicBezTo>
                  <a:pt x="1271" y="130"/>
                  <a:pt x="1316" y="149"/>
                  <a:pt x="1276" y="136"/>
                </a:cubicBezTo>
                <a:cubicBezTo>
                  <a:pt x="1263" y="117"/>
                  <a:pt x="1251" y="116"/>
                  <a:pt x="1233" y="103"/>
                </a:cubicBezTo>
                <a:cubicBezTo>
                  <a:pt x="1229" y="98"/>
                  <a:pt x="1227" y="91"/>
                  <a:pt x="1222" y="87"/>
                </a:cubicBezTo>
                <a:cubicBezTo>
                  <a:pt x="1212" y="79"/>
                  <a:pt x="1197" y="80"/>
                  <a:pt x="1184" y="76"/>
                </a:cubicBezTo>
                <a:cubicBezTo>
                  <a:pt x="1149" y="65"/>
                  <a:pt x="1119" y="55"/>
                  <a:pt x="1082" y="50"/>
                </a:cubicBezTo>
                <a:cubicBezTo>
                  <a:pt x="973" y="9"/>
                  <a:pt x="927" y="16"/>
                  <a:pt x="786" y="12"/>
                </a:cubicBezTo>
                <a:cubicBezTo>
                  <a:pt x="675" y="0"/>
                  <a:pt x="563" y="10"/>
                  <a:pt x="452" y="17"/>
                </a:cubicBezTo>
                <a:cubicBezTo>
                  <a:pt x="432" y="25"/>
                  <a:pt x="430" y="38"/>
                  <a:pt x="409" y="44"/>
                </a:cubicBezTo>
                <a:cubicBezTo>
                  <a:pt x="384" y="61"/>
                  <a:pt x="381" y="73"/>
                  <a:pt x="372" y="103"/>
                </a:cubicBezTo>
                <a:cubicBezTo>
                  <a:pt x="372" y="104"/>
                  <a:pt x="340" y="114"/>
                  <a:pt x="339" y="114"/>
                </a:cubicBezTo>
                <a:cubicBezTo>
                  <a:pt x="302" y="127"/>
                  <a:pt x="342" y="118"/>
                  <a:pt x="269" y="125"/>
                </a:cubicBezTo>
                <a:cubicBezTo>
                  <a:pt x="248" y="140"/>
                  <a:pt x="227" y="148"/>
                  <a:pt x="205" y="163"/>
                </a:cubicBezTo>
                <a:cubicBezTo>
                  <a:pt x="200" y="166"/>
                  <a:pt x="189" y="173"/>
                  <a:pt x="189" y="173"/>
                </a:cubicBezTo>
                <a:cubicBezTo>
                  <a:pt x="172" y="220"/>
                  <a:pt x="197" y="165"/>
                  <a:pt x="167" y="195"/>
                </a:cubicBezTo>
                <a:cubicBezTo>
                  <a:pt x="142" y="220"/>
                  <a:pt x="166" y="271"/>
                  <a:pt x="140" y="297"/>
                </a:cubicBezTo>
                <a:cubicBezTo>
                  <a:pt x="130" y="307"/>
                  <a:pt x="119" y="315"/>
                  <a:pt x="108" y="324"/>
                </a:cubicBezTo>
                <a:cubicBezTo>
                  <a:pt x="98" y="332"/>
                  <a:pt x="76" y="346"/>
                  <a:pt x="76" y="346"/>
                </a:cubicBezTo>
                <a:cubicBezTo>
                  <a:pt x="63" y="365"/>
                  <a:pt x="65" y="376"/>
                  <a:pt x="43" y="383"/>
                </a:cubicBezTo>
                <a:cubicBezTo>
                  <a:pt x="24" y="445"/>
                  <a:pt x="39" y="511"/>
                  <a:pt x="16" y="572"/>
                </a:cubicBezTo>
                <a:cubicBezTo>
                  <a:pt x="24" y="647"/>
                  <a:pt x="31" y="613"/>
                  <a:pt x="0" y="674"/>
                </a:cubicBezTo>
                <a:close/>
              </a:path>
            </a:pathLst>
          </a:custGeom>
          <a:solidFill>
            <a:schemeClr val="accent1">
              <a:alpha val="39999"/>
            </a:schemeClr>
          </a:solidFill>
          <a:ln w="9525">
            <a:solidFill>
              <a:schemeClr val="tx1"/>
            </a:solidFill>
            <a:round/>
            <a:headEnd/>
            <a:tailEnd/>
          </a:ln>
        </p:spPr>
        <p:txBody>
          <a:bodyPr/>
          <a:lstStyle/>
          <a:p>
            <a:endParaRPr lang="en-US"/>
          </a:p>
        </p:txBody>
      </p:sp>
      <p:sp>
        <p:nvSpPr>
          <p:cNvPr id="9245" name="Text Box 107"/>
          <p:cNvSpPr txBox="1">
            <a:spLocks noChangeArrowheads="1"/>
          </p:cNvSpPr>
          <p:nvPr/>
        </p:nvSpPr>
        <p:spPr bwMode="auto">
          <a:xfrm>
            <a:off x="7239000" y="3505200"/>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8000"/>
                </a:solidFill>
                <a:latin typeface="Times New Roman" panose="02020603050405020304" pitchFamily="18" charset="0"/>
                <a:cs typeface="Times New Roman" panose="02020603050405020304" pitchFamily="18" charset="0"/>
              </a:rPr>
              <a:t>Allowable Z</a:t>
            </a:r>
            <a:r>
              <a:rPr lang="en-US" altLang="en-US" sz="2000" baseline="-25000">
                <a:solidFill>
                  <a:srgbClr val="008000"/>
                </a:solidFill>
                <a:latin typeface="Times New Roman" panose="02020603050405020304" pitchFamily="18" charset="0"/>
                <a:cs typeface="Times New Roman" panose="02020603050405020304" pitchFamily="18" charset="0"/>
              </a:rPr>
              <a:t>l</a:t>
            </a:r>
          </a:p>
        </p:txBody>
      </p:sp>
      <p:sp>
        <p:nvSpPr>
          <p:cNvPr id="9246" name="Line 108"/>
          <p:cNvSpPr>
            <a:spLocks noChangeShapeType="1"/>
          </p:cNvSpPr>
          <p:nvPr/>
        </p:nvSpPr>
        <p:spPr bwMode="auto">
          <a:xfrm flipH="1">
            <a:off x="7696200" y="3810000"/>
            <a:ext cx="609600" cy="685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7" name="Text Box 109"/>
          <p:cNvSpPr txBox="1">
            <a:spLocks noChangeArrowheads="1"/>
          </p:cNvSpPr>
          <p:nvPr/>
        </p:nvSpPr>
        <p:spPr bwMode="auto">
          <a:xfrm>
            <a:off x="7162800" y="6172200"/>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8000"/>
                </a:solidFill>
                <a:latin typeface="Times New Roman" panose="02020603050405020304" pitchFamily="18" charset="0"/>
                <a:cs typeface="Times New Roman" panose="02020603050405020304" pitchFamily="18" charset="0"/>
              </a:rPr>
              <a:t>Allowable Y</a:t>
            </a:r>
            <a:r>
              <a:rPr lang="en-US" altLang="en-US" sz="2000" baseline="-25000">
                <a:solidFill>
                  <a:srgbClr val="008000"/>
                </a:solidFill>
                <a:latin typeface="Times New Roman" panose="02020603050405020304" pitchFamily="18" charset="0"/>
                <a:cs typeface="Times New Roman" panose="02020603050405020304" pitchFamily="18" charset="0"/>
              </a:rPr>
              <a:t>l</a:t>
            </a:r>
          </a:p>
        </p:txBody>
      </p:sp>
      <p:sp>
        <p:nvSpPr>
          <p:cNvPr id="9248" name="Line 110"/>
          <p:cNvSpPr>
            <a:spLocks noChangeShapeType="1"/>
          </p:cNvSpPr>
          <p:nvPr/>
        </p:nvSpPr>
        <p:spPr bwMode="auto">
          <a:xfrm flipH="1" flipV="1">
            <a:off x="7391400" y="5791200"/>
            <a:ext cx="533400" cy="304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51732"/>
            <a:ext cx="2423822" cy="223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10243" name="Text Box 51"/>
          <p:cNvSpPr txBox="1">
            <a:spLocks noChangeArrowheads="1"/>
          </p:cNvSpPr>
          <p:nvPr/>
        </p:nvSpPr>
        <p:spPr bwMode="auto">
          <a:xfrm>
            <a:off x="228600" y="1066800"/>
            <a:ext cx="777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6: Series Inductor first shunt capacitor second</a:t>
            </a:r>
          </a:p>
        </p:txBody>
      </p:sp>
      <p:sp>
        <p:nvSpPr>
          <p:cNvPr id="10244" name="Line 52"/>
          <p:cNvSpPr>
            <a:spLocks noChangeShapeType="1"/>
          </p:cNvSpPr>
          <p:nvPr/>
        </p:nvSpPr>
        <p:spPr bwMode="auto">
          <a:xfrm flipV="1">
            <a:off x="3200400" y="2586038"/>
            <a:ext cx="5334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5" name="Line 53"/>
          <p:cNvSpPr>
            <a:spLocks noChangeShapeType="1"/>
          </p:cNvSpPr>
          <p:nvPr/>
        </p:nvSpPr>
        <p:spPr bwMode="auto">
          <a:xfrm>
            <a:off x="1676400" y="403225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 name="Rectangle 54"/>
          <p:cNvSpPr>
            <a:spLocks noChangeArrowheads="1"/>
          </p:cNvSpPr>
          <p:nvPr/>
        </p:nvSpPr>
        <p:spPr bwMode="auto">
          <a:xfrm>
            <a:off x="3581400" y="296545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0247" name="Line 55"/>
          <p:cNvSpPr>
            <a:spLocks noChangeShapeType="1"/>
          </p:cNvSpPr>
          <p:nvPr/>
        </p:nvSpPr>
        <p:spPr bwMode="auto">
          <a:xfrm>
            <a:off x="3733800" y="25844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8" name="Line 56"/>
          <p:cNvSpPr>
            <a:spLocks noChangeShapeType="1"/>
          </p:cNvSpPr>
          <p:nvPr/>
        </p:nvSpPr>
        <p:spPr bwMode="auto">
          <a:xfrm flipV="1">
            <a:off x="3733800" y="380365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9" name="Text Box 57"/>
          <p:cNvSpPr txBox="1">
            <a:spLocks noChangeArrowheads="1"/>
          </p:cNvSpPr>
          <p:nvPr/>
        </p:nvSpPr>
        <p:spPr bwMode="auto">
          <a:xfrm>
            <a:off x="3962400" y="311785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t>Zl</a:t>
            </a:r>
          </a:p>
        </p:txBody>
      </p:sp>
      <p:pic>
        <p:nvPicPr>
          <p:cNvPr id="10250" name="Picture 58" descr="rlc"/>
          <p:cNvPicPr>
            <a:picLocks noChangeAspect="1" noChangeArrowheads="1"/>
          </p:cNvPicPr>
          <p:nvPr/>
        </p:nvPicPr>
        <p:blipFill>
          <a:blip r:embed="rId2">
            <a:extLst>
              <a:ext uri="{28A0092B-C50C-407E-A947-70E740481C1C}">
                <a14:useLocalDpi xmlns:a14="http://schemas.microsoft.com/office/drawing/2010/main" val="0"/>
              </a:ext>
            </a:extLst>
          </a:blip>
          <a:srcRect l="64433" t="21805" r="13449" b="33333"/>
          <a:stretch>
            <a:fillRect/>
          </a:stretch>
        </p:blipFill>
        <p:spPr bwMode="auto">
          <a:xfrm>
            <a:off x="1676400" y="2819400"/>
            <a:ext cx="433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1" name="Line 59"/>
          <p:cNvSpPr>
            <a:spLocks noChangeShapeType="1"/>
          </p:cNvSpPr>
          <p:nvPr/>
        </p:nvSpPr>
        <p:spPr bwMode="auto">
          <a:xfrm flipV="1">
            <a:off x="1905000" y="2590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252" name="Picture 61"/>
          <p:cNvPicPr>
            <a:picLocks noChangeAspect="1" noChangeArrowheads="1"/>
          </p:cNvPicPr>
          <p:nvPr/>
        </p:nvPicPr>
        <p:blipFill>
          <a:blip r:embed="rId3">
            <a:extLst>
              <a:ext uri="{28A0092B-C50C-407E-A947-70E740481C1C}">
                <a14:useLocalDpi xmlns:a14="http://schemas.microsoft.com/office/drawing/2010/main" val="0"/>
              </a:ext>
            </a:extLst>
          </a:blip>
          <a:srcRect l="23470" t="6738" r="17346" b="79890"/>
          <a:stretch>
            <a:fillRect/>
          </a:stretch>
        </p:blipFill>
        <p:spPr bwMode="auto">
          <a:xfrm>
            <a:off x="2249488" y="2354263"/>
            <a:ext cx="93503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Text Box 62"/>
          <p:cNvSpPr txBox="1">
            <a:spLocks noChangeArrowheads="1"/>
          </p:cNvSpPr>
          <p:nvPr/>
        </p:nvSpPr>
        <p:spPr bwMode="auto">
          <a:xfrm>
            <a:off x="504825" y="3214688"/>
            <a:ext cx="60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Z0</a:t>
            </a:r>
          </a:p>
        </p:txBody>
      </p:sp>
      <p:sp>
        <p:nvSpPr>
          <p:cNvPr id="10254" name="Text Box 63"/>
          <p:cNvSpPr txBox="1">
            <a:spLocks noChangeArrowheads="1"/>
          </p:cNvSpPr>
          <p:nvPr/>
        </p:nvSpPr>
        <p:spPr bwMode="auto">
          <a:xfrm>
            <a:off x="1600200" y="4648200"/>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Y</a:t>
            </a:r>
            <a:r>
              <a:rPr lang="en-US" altLang="en-US" sz="2000" baseline="-25000">
                <a:latin typeface="Times New Roman" panose="02020603050405020304" pitchFamily="18" charset="0"/>
                <a:cs typeface="Times New Roman" panose="02020603050405020304" pitchFamily="18" charset="0"/>
              </a:rPr>
              <a:t>2</a:t>
            </a:r>
            <a:r>
              <a:rPr lang="en-US" altLang="en-US" sz="2000">
                <a:latin typeface="Times New Roman" panose="02020603050405020304" pitchFamily="18" charset="0"/>
                <a:cs typeface="Times New Roman" panose="02020603050405020304" pitchFamily="18" charset="0"/>
              </a:rPr>
              <a:t>=</a:t>
            </a:r>
            <a:r>
              <a:rPr lang="en-US" altLang="en-US" sz="2000">
                <a:solidFill>
                  <a:srgbClr val="FF0000"/>
                </a:solidFill>
                <a:latin typeface="Times New Roman" panose="02020603050405020304" pitchFamily="18" charset="0"/>
                <a:cs typeface="Times New Roman" panose="02020603050405020304" pitchFamily="18" charset="0"/>
              </a:rPr>
              <a:t>1-jB</a:t>
            </a:r>
          </a:p>
        </p:txBody>
      </p:sp>
      <p:sp>
        <p:nvSpPr>
          <p:cNvPr id="10255" name="Line 64"/>
          <p:cNvSpPr>
            <a:spLocks noChangeShapeType="1"/>
          </p:cNvSpPr>
          <p:nvPr/>
        </p:nvSpPr>
        <p:spPr bwMode="auto">
          <a:xfrm>
            <a:off x="2057400" y="3886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6" name="Line 65"/>
          <p:cNvSpPr>
            <a:spLocks noChangeShapeType="1"/>
          </p:cNvSpPr>
          <p:nvPr/>
        </p:nvSpPr>
        <p:spPr bwMode="auto">
          <a:xfrm>
            <a:off x="2057400" y="3886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7" name="Line 66"/>
          <p:cNvSpPr>
            <a:spLocks noChangeShapeType="1"/>
          </p:cNvSpPr>
          <p:nvPr/>
        </p:nvSpPr>
        <p:spPr bwMode="auto">
          <a:xfrm>
            <a:off x="3429000" y="2209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8" name="Line 67"/>
          <p:cNvSpPr>
            <a:spLocks noChangeShapeType="1"/>
          </p:cNvSpPr>
          <p:nvPr/>
        </p:nvSpPr>
        <p:spPr bwMode="auto">
          <a:xfrm>
            <a:off x="3429000" y="22098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9" name="Text Box 68"/>
          <p:cNvSpPr txBox="1">
            <a:spLocks noChangeArrowheads="1"/>
          </p:cNvSpPr>
          <p:nvPr/>
        </p:nvSpPr>
        <p:spPr bwMode="auto">
          <a:xfrm>
            <a:off x="3505200" y="1676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l</a:t>
            </a:r>
            <a:endParaRPr lang="en-US" altLang="en-US" baseline="-25000">
              <a:latin typeface="Times New Roman" panose="02020603050405020304" pitchFamily="18" charset="0"/>
              <a:cs typeface="Times New Roman" panose="02020603050405020304" pitchFamily="18" charset="0"/>
            </a:endParaRPr>
          </a:p>
        </p:txBody>
      </p:sp>
      <p:sp>
        <p:nvSpPr>
          <p:cNvPr id="10260" name="Line 69"/>
          <p:cNvSpPr>
            <a:spLocks noChangeShapeType="1"/>
          </p:cNvSpPr>
          <p:nvPr/>
        </p:nvSpPr>
        <p:spPr bwMode="auto">
          <a:xfrm>
            <a:off x="2895600" y="48006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1" name="Text Box 70"/>
          <p:cNvSpPr txBox="1">
            <a:spLocks noChangeArrowheads="1"/>
          </p:cNvSpPr>
          <p:nvPr/>
        </p:nvSpPr>
        <p:spPr bwMode="auto">
          <a:xfrm>
            <a:off x="3429000" y="46482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Find </a:t>
            </a:r>
            <a:r>
              <a:rPr lang="en-US" altLang="en-US" sz="2000">
                <a:solidFill>
                  <a:schemeClr val="bg2"/>
                </a:solidFill>
                <a:latin typeface="Times New Roman" panose="02020603050405020304" pitchFamily="18" charset="0"/>
                <a:cs typeface="Times New Roman" panose="02020603050405020304" pitchFamily="18" charset="0"/>
              </a:rPr>
              <a:t>Z</a:t>
            </a:r>
            <a:r>
              <a:rPr lang="en-US" altLang="en-US" sz="2000" baseline="-25000">
                <a:solidFill>
                  <a:schemeClr val="bg2"/>
                </a:solidFill>
                <a:latin typeface="Times New Roman" panose="02020603050405020304" pitchFamily="18" charset="0"/>
                <a:cs typeface="Times New Roman" panose="02020603050405020304" pitchFamily="18" charset="0"/>
              </a:rPr>
              <a:t>2</a:t>
            </a:r>
          </a:p>
        </p:txBody>
      </p:sp>
      <p:pic>
        <p:nvPicPr>
          <p:cNvPr id="10262" name="Picture 71"/>
          <p:cNvPicPr>
            <a:picLocks noChangeAspect="1" noChangeArrowheads="1"/>
          </p:cNvPicPr>
          <p:nvPr/>
        </p:nvPicPr>
        <p:blipFill>
          <a:blip r:embed="rId4">
            <a:extLst>
              <a:ext uri="{28A0092B-C50C-407E-A947-70E740481C1C}">
                <a14:useLocalDpi xmlns:a14="http://schemas.microsoft.com/office/drawing/2010/main" val="0"/>
              </a:ext>
            </a:extLst>
          </a:blip>
          <a:srcRect b="4347"/>
          <a:stretch>
            <a:fillRect/>
          </a:stretch>
        </p:blipFill>
        <p:spPr bwMode="auto">
          <a:xfrm>
            <a:off x="5181600" y="3352800"/>
            <a:ext cx="396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Freeform 72"/>
          <p:cNvSpPr>
            <a:spLocks/>
          </p:cNvSpPr>
          <p:nvPr/>
        </p:nvSpPr>
        <p:spPr bwMode="auto">
          <a:xfrm>
            <a:off x="7086600" y="5029200"/>
            <a:ext cx="1250950" cy="457200"/>
          </a:xfrm>
          <a:custGeom>
            <a:avLst/>
            <a:gdLst>
              <a:gd name="T0" fmla="*/ 0 w 816"/>
              <a:gd name="T1" fmla="*/ 0 h 344"/>
              <a:gd name="T2" fmla="*/ 2147483646 w 816"/>
              <a:gd name="T3" fmla="*/ 2147483646 h 344"/>
              <a:gd name="T4" fmla="*/ 2147483646 w 816"/>
              <a:gd name="T5" fmla="*/ 2147483646 h 344"/>
              <a:gd name="T6" fmla="*/ 2147483646 w 816"/>
              <a:gd name="T7" fmla="*/ 2147483646 h 344"/>
              <a:gd name="T8" fmla="*/ 2147483646 w 816"/>
              <a:gd name="T9" fmla="*/ 0 h 344"/>
              <a:gd name="T10" fmla="*/ 0 60000 65536"/>
              <a:gd name="T11" fmla="*/ 0 60000 65536"/>
              <a:gd name="T12" fmla="*/ 0 60000 65536"/>
              <a:gd name="T13" fmla="*/ 0 60000 65536"/>
              <a:gd name="T14" fmla="*/ 0 60000 65536"/>
              <a:gd name="T15" fmla="*/ 0 w 816"/>
              <a:gd name="T16" fmla="*/ 0 h 344"/>
              <a:gd name="T17" fmla="*/ 816 w 816"/>
              <a:gd name="T18" fmla="*/ 344 h 344"/>
            </a:gdLst>
            <a:ahLst/>
            <a:cxnLst>
              <a:cxn ang="T10">
                <a:pos x="T0" y="T1"/>
              </a:cxn>
              <a:cxn ang="T11">
                <a:pos x="T2" y="T3"/>
              </a:cxn>
              <a:cxn ang="T12">
                <a:pos x="T4" y="T5"/>
              </a:cxn>
              <a:cxn ang="T13">
                <a:pos x="T6" y="T7"/>
              </a:cxn>
              <a:cxn ang="T14">
                <a:pos x="T8" y="T9"/>
              </a:cxn>
            </a:cxnLst>
            <a:rect l="T15" t="T16" r="T17" b="T18"/>
            <a:pathLst>
              <a:path w="816" h="344">
                <a:moveTo>
                  <a:pt x="0" y="0"/>
                </a:moveTo>
                <a:cubicBezTo>
                  <a:pt x="64" y="116"/>
                  <a:pt x="128" y="232"/>
                  <a:pt x="192" y="288"/>
                </a:cubicBezTo>
                <a:cubicBezTo>
                  <a:pt x="256" y="344"/>
                  <a:pt x="296" y="344"/>
                  <a:pt x="384" y="336"/>
                </a:cubicBezTo>
                <a:cubicBezTo>
                  <a:pt x="472" y="328"/>
                  <a:pt x="648" y="296"/>
                  <a:pt x="720" y="240"/>
                </a:cubicBezTo>
                <a:cubicBezTo>
                  <a:pt x="792" y="184"/>
                  <a:pt x="800" y="40"/>
                  <a:pt x="816" y="0"/>
                </a:cubicBez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64" name="Freeform 73"/>
          <p:cNvSpPr>
            <a:spLocks/>
          </p:cNvSpPr>
          <p:nvPr/>
        </p:nvSpPr>
        <p:spPr bwMode="auto">
          <a:xfrm rot="10800000">
            <a:off x="5943600" y="4495800"/>
            <a:ext cx="1143000" cy="457200"/>
          </a:xfrm>
          <a:custGeom>
            <a:avLst/>
            <a:gdLst>
              <a:gd name="T0" fmla="*/ 0 w 816"/>
              <a:gd name="T1" fmla="*/ 0 h 344"/>
              <a:gd name="T2" fmla="*/ 2147483646 w 816"/>
              <a:gd name="T3" fmla="*/ 2147483646 h 344"/>
              <a:gd name="T4" fmla="*/ 2147483646 w 816"/>
              <a:gd name="T5" fmla="*/ 2147483646 h 344"/>
              <a:gd name="T6" fmla="*/ 2147483646 w 816"/>
              <a:gd name="T7" fmla="*/ 2147483646 h 344"/>
              <a:gd name="T8" fmla="*/ 2147483646 w 816"/>
              <a:gd name="T9" fmla="*/ 0 h 344"/>
              <a:gd name="T10" fmla="*/ 0 60000 65536"/>
              <a:gd name="T11" fmla="*/ 0 60000 65536"/>
              <a:gd name="T12" fmla="*/ 0 60000 65536"/>
              <a:gd name="T13" fmla="*/ 0 60000 65536"/>
              <a:gd name="T14" fmla="*/ 0 60000 65536"/>
              <a:gd name="T15" fmla="*/ 0 w 816"/>
              <a:gd name="T16" fmla="*/ 0 h 344"/>
              <a:gd name="T17" fmla="*/ 816 w 816"/>
              <a:gd name="T18" fmla="*/ 344 h 344"/>
            </a:gdLst>
            <a:ahLst/>
            <a:cxnLst>
              <a:cxn ang="T10">
                <a:pos x="T0" y="T1"/>
              </a:cxn>
              <a:cxn ang="T11">
                <a:pos x="T2" y="T3"/>
              </a:cxn>
              <a:cxn ang="T12">
                <a:pos x="T4" y="T5"/>
              </a:cxn>
              <a:cxn ang="T13">
                <a:pos x="T6" y="T7"/>
              </a:cxn>
              <a:cxn ang="T14">
                <a:pos x="T8" y="T9"/>
              </a:cxn>
            </a:cxnLst>
            <a:rect l="T15" t="T16" r="T17" b="T18"/>
            <a:pathLst>
              <a:path w="816" h="344">
                <a:moveTo>
                  <a:pt x="0" y="0"/>
                </a:moveTo>
                <a:cubicBezTo>
                  <a:pt x="64" y="116"/>
                  <a:pt x="128" y="232"/>
                  <a:pt x="192" y="288"/>
                </a:cubicBezTo>
                <a:cubicBezTo>
                  <a:pt x="256" y="344"/>
                  <a:pt x="296" y="344"/>
                  <a:pt x="384" y="336"/>
                </a:cubicBezTo>
                <a:cubicBezTo>
                  <a:pt x="472" y="328"/>
                  <a:pt x="648" y="296"/>
                  <a:pt x="720" y="240"/>
                </a:cubicBezTo>
                <a:cubicBezTo>
                  <a:pt x="792" y="184"/>
                  <a:pt x="800" y="40"/>
                  <a:pt x="816" y="0"/>
                </a:cubicBezTo>
              </a:path>
            </a:pathLst>
          </a:custGeom>
          <a:noFill/>
          <a:ln w="349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65" name="Text Box 74"/>
          <p:cNvSpPr txBox="1">
            <a:spLocks noChangeArrowheads="1"/>
          </p:cNvSpPr>
          <p:nvPr/>
        </p:nvSpPr>
        <p:spPr bwMode="auto">
          <a:xfrm>
            <a:off x="1600200" y="5867400"/>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Cross with </a:t>
            </a:r>
            <a:r>
              <a:rPr lang="en-US" altLang="en-US" sz="2000">
                <a:solidFill>
                  <a:srgbClr val="008000"/>
                </a:solidFill>
                <a:latin typeface="Times New Roman" panose="02020603050405020304" pitchFamily="18" charset="0"/>
                <a:cs typeface="Times New Roman" panose="02020603050405020304" pitchFamily="18" charset="0"/>
              </a:rPr>
              <a:t>Re(Z</a:t>
            </a:r>
            <a:r>
              <a:rPr lang="en-US" altLang="en-US" sz="2000" baseline="-25000">
                <a:solidFill>
                  <a:srgbClr val="008000"/>
                </a:solidFill>
                <a:latin typeface="Times New Roman" panose="02020603050405020304" pitchFamily="18" charset="0"/>
                <a:cs typeface="Times New Roman" panose="02020603050405020304" pitchFamily="18" charset="0"/>
              </a:rPr>
              <a:t>l</a:t>
            </a:r>
            <a:r>
              <a:rPr lang="en-US" altLang="en-US" sz="2000">
                <a:solidFill>
                  <a:srgbClr val="008000"/>
                </a:solidFill>
                <a:latin typeface="Times New Roman" panose="02020603050405020304" pitchFamily="18" charset="0"/>
                <a:cs typeface="Times New Roman" panose="02020603050405020304" pitchFamily="18" charset="0"/>
              </a:rPr>
              <a:t>) circle</a:t>
            </a:r>
          </a:p>
        </p:txBody>
      </p:sp>
      <p:sp>
        <p:nvSpPr>
          <p:cNvPr id="10266" name="Line 75"/>
          <p:cNvSpPr>
            <a:spLocks noChangeShapeType="1"/>
          </p:cNvSpPr>
          <p:nvPr/>
        </p:nvSpPr>
        <p:spPr bwMode="auto">
          <a:xfrm>
            <a:off x="3886200" y="51054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7" name="Freeform 76"/>
          <p:cNvSpPr>
            <a:spLocks/>
          </p:cNvSpPr>
          <p:nvPr/>
        </p:nvSpPr>
        <p:spPr bwMode="auto">
          <a:xfrm rot="10800000">
            <a:off x="5867400" y="4572000"/>
            <a:ext cx="2452688" cy="1557338"/>
          </a:xfrm>
          <a:custGeom>
            <a:avLst/>
            <a:gdLst>
              <a:gd name="T0" fmla="*/ 0 w 1545"/>
              <a:gd name="T1" fmla="*/ 2147483646 h 981"/>
              <a:gd name="T2" fmla="*/ 2147483646 w 1545"/>
              <a:gd name="T3" fmla="*/ 2147483646 h 981"/>
              <a:gd name="T4" fmla="*/ 2147483646 w 1545"/>
              <a:gd name="T5" fmla="*/ 2147483646 h 981"/>
              <a:gd name="T6" fmla="*/ 2147483646 w 1545"/>
              <a:gd name="T7" fmla="*/ 2147483646 h 981"/>
              <a:gd name="T8" fmla="*/ 2147483646 w 1545"/>
              <a:gd name="T9" fmla="*/ 2147483646 h 981"/>
              <a:gd name="T10" fmla="*/ 2147483646 w 1545"/>
              <a:gd name="T11" fmla="*/ 2147483646 h 981"/>
              <a:gd name="T12" fmla="*/ 2147483646 w 1545"/>
              <a:gd name="T13" fmla="*/ 2147483646 h 981"/>
              <a:gd name="T14" fmla="*/ 2147483646 w 1545"/>
              <a:gd name="T15" fmla="*/ 2147483646 h 981"/>
              <a:gd name="T16" fmla="*/ 2147483646 w 1545"/>
              <a:gd name="T17" fmla="*/ 2147483646 h 981"/>
              <a:gd name="T18" fmla="*/ 2147483646 w 1545"/>
              <a:gd name="T19" fmla="*/ 2147483646 h 981"/>
              <a:gd name="T20" fmla="*/ 2147483646 w 1545"/>
              <a:gd name="T21" fmla="*/ 2147483646 h 981"/>
              <a:gd name="T22" fmla="*/ 2147483646 w 1545"/>
              <a:gd name="T23" fmla="*/ 2147483646 h 981"/>
              <a:gd name="T24" fmla="*/ 2147483646 w 1545"/>
              <a:gd name="T25" fmla="*/ 2147483646 h 981"/>
              <a:gd name="T26" fmla="*/ 2147483646 w 1545"/>
              <a:gd name="T27" fmla="*/ 2147483646 h 981"/>
              <a:gd name="T28" fmla="*/ 2147483646 w 1545"/>
              <a:gd name="T29" fmla="*/ 2147483646 h 981"/>
              <a:gd name="T30" fmla="*/ 2147483646 w 1545"/>
              <a:gd name="T31" fmla="*/ 2147483646 h 981"/>
              <a:gd name="T32" fmla="*/ 2147483646 w 1545"/>
              <a:gd name="T33" fmla="*/ 2147483646 h 981"/>
              <a:gd name="T34" fmla="*/ 2147483646 w 1545"/>
              <a:gd name="T35" fmla="*/ 2147483646 h 981"/>
              <a:gd name="T36" fmla="*/ 2147483646 w 1545"/>
              <a:gd name="T37" fmla="*/ 2147483646 h 981"/>
              <a:gd name="T38" fmla="*/ 2147483646 w 1545"/>
              <a:gd name="T39" fmla="*/ 2147483646 h 981"/>
              <a:gd name="T40" fmla="*/ 2147483646 w 1545"/>
              <a:gd name="T41" fmla="*/ 2147483646 h 981"/>
              <a:gd name="T42" fmla="*/ 2147483646 w 1545"/>
              <a:gd name="T43" fmla="*/ 2147483646 h 981"/>
              <a:gd name="T44" fmla="*/ 2147483646 w 1545"/>
              <a:gd name="T45" fmla="*/ 2147483646 h 981"/>
              <a:gd name="T46" fmla="*/ 2147483646 w 1545"/>
              <a:gd name="T47" fmla="*/ 2147483646 h 981"/>
              <a:gd name="T48" fmla="*/ 2147483646 w 1545"/>
              <a:gd name="T49" fmla="*/ 2147483646 h 981"/>
              <a:gd name="T50" fmla="*/ 2147483646 w 1545"/>
              <a:gd name="T51" fmla="*/ 2147483646 h 981"/>
              <a:gd name="T52" fmla="*/ 2147483646 w 1545"/>
              <a:gd name="T53" fmla="*/ 2147483646 h 981"/>
              <a:gd name="T54" fmla="*/ 2147483646 w 1545"/>
              <a:gd name="T55" fmla="*/ 2147483646 h 981"/>
              <a:gd name="T56" fmla="*/ 2147483646 w 1545"/>
              <a:gd name="T57" fmla="*/ 2147483646 h 981"/>
              <a:gd name="T58" fmla="*/ 2147483646 w 1545"/>
              <a:gd name="T59" fmla="*/ 2147483646 h 981"/>
              <a:gd name="T60" fmla="*/ 2147483646 w 1545"/>
              <a:gd name="T61" fmla="*/ 2147483646 h 981"/>
              <a:gd name="T62" fmla="*/ 2147483646 w 1545"/>
              <a:gd name="T63" fmla="*/ 2147483646 h 981"/>
              <a:gd name="T64" fmla="*/ 2147483646 w 1545"/>
              <a:gd name="T65" fmla="*/ 2147483646 h 981"/>
              <a:gd name="T66" fmla="*/ 2147483646 w 1545"/>
              <a:gd name="T67" fmla="*/ 2147483646 h 981"/>
              <a:gd name="T68" fmla="*/ 2147483646 w 1545"/>
              <a:gd name="T69" fmla="*/ 2147483646 h 981"/>
              <a:gd name="T70" fmla="*/ 2147483646 w 1545"/>
              <a:gd name="T71" fmla="*/ 2147483646 h 981"/>
              <a:gd name="T72" fmla="*/ 2147483646 w 1545"/>
              <a:gd name="T73" fmla="*/ 2147483646 h 981"/>
              <a:gd name="T74" fmla="*/ 2147483646 w 1545"/>
              <a:gd name="T75" fmla="*/ 2147483646 h 981"/>
              <a:gd name="T76" fmla="*/ 2147483646 w 1545"/>
              <a:gd name="T77" fmla="*/ 2147483646 h 981"/>
              <a:gd name="T78" fmla="*/ 2147483646 w 1545"/>
              <a:gd name="T79" fmla="*/ 2147483646 h 981"/>
              <a:gd name="T80" fmla="*/ 2147483646 w 1545"/>
              <a:gd name="T81" fmla="*/ 2147483646 h 981"/>
              <a:gd name="T82" fmla="*/ 2147483646 w 1545"/>
              <a:gd name="T83" fmla="*/ 2147483646 h 981"/>
              <a:gd name="T84" fmla="*/ 2147483646 w 1545"/>
              <a:gd name="T85" fmla="*/ 2147483646 h 981"/>
              <a:gd name="T86" fmla="*/ 2147483646 w 1545"/>
              <a:gd name="T87" fmla="*/ 2147483646 h 981"/>
              <a:gd name="T88" fmla="*/ 2147483646 w 1545"/>
              <a:gd name="T89" fmla="*/ 2147483646 h 981"/>
              <a:gd name="T90" fmla="*/ 2147483646 w 1545"/>
              <a:gd name="T91" fmla="*/ 2147483646 h 981"/>
              <a:gd name="T92" fmla="*/ 2147483646 w 1545"/>
              <a:gd name="T93" fmla="*/ 2147483646 h 981"/>
              <a:gd name="T94" fmla="*/ 2147483646 w 1545"/>
              <a:gd name="T95" fmla="*/ 2147483646 h 981"/>
              <a:gd name="T96" fmla="*/ 2147483646 w 1545"/>
              <a:gd name="T97" fmla="*/ 2147483646 h 981"/>
              <a:gd name="T98" fmla="*/ 2147483646 w 1545"/>
              <a:gd name="T99" fmla="*/ 2147483646 h 981"/>
              <a:gd name="T100" fmla="*/ 2147483646 w 1545"/>
              <a:gd name="T101" fmla="*/ 2147483646 h 981"/>
              <a:gd name="T102" fmla="*/ 2147483646 w 1545"/>
              <a:gd name="T103" fmla="*/ 2147483646 h 981"/>
              <a:gd name="T104" fmla="*/ 2147483646 w 1545"/>
              <a:gd name="T105" fmla="*/ 2147483646 h 981"/>
              <a:gd name="T106" fmla="*/ 2147483646 w 1545"/>
              <a:gd name="T107" fmla="*/ 2147483646 h 981"/>
              <a:gd name="T108" fmla="*/ 2147483646 w 1545"/>
              <a:gd name="T109" fmla="*/ 2147483646 h 981"/>
              <a:gd name="T110" fmla="*/ 2147483646 w 1545"/>
              <a:gd name="T111" fmla="*/ 2147483646 h 981"/>
              <a:gd name="T112" fmla="*/ 2147483646 w 1545"/>
              <a:gd name="T113" fmla="*/ 2147483646 h 981"/>
              <a:gd name="T114" fmla="*/ 2147483646 w 1545"/>
              <a:gd name="T115" fmla="*/ 2147483646 h 981"/>
              <a:gd name="T116" fmla="*/ 2147483646 w 1545"/>
              <a:gd name="T117" fmla="*/ 2147483646 h 981"/>
              <a:gd name="T118" fmla="*/ 0 w 1545"/>
              <a:gd name="T119" fmla="*/ 2147483646 h 98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45"/>
              <a:gd name="T181" fmla="*/ 0 h 981"/>
              <a:gd name="T182" fmla="*/ 1545 w 1545"/>
              <a:gd name="T183" fmla="*/ 981 h 98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45" h="981">
                <a:moveTo>
                  <a:pt x="0" y="674"/>
                </a:moveTo>
                <a:cubicBezTo>
                  <a:pt x="23" y="640"/>
                  <a:pt x="25" y="595"/>
                  <a:pt x="38" y="556"/>
                </a:cubicBezTo>
                <a:cubicBezTo>
                  <a:pt x="39" y="552"/>
                  <a:pt x="46" y="526"/>
                  <a:pt x="49" y="523"/>
                </a:cubicBezTo>
                <a:cubicBezTo>
                  <a:pt x="55" y="515"/>
                  <a:pt x="72" y="510"/>
                  <a:pt x="81" y="507"/>
                </a:cubicBezTo>
                <a:cubicBezTo>
                  <a:pt x="87" y="498"/>
                  <a:pt x="97" y="464"/>
                  <a:pt x="108" y="459"/>
                </a:cubicBezTo>
                <a:cubicBezTo>
                  <a:pt x="120" y="454"/>
                  <a:pt x="133" y="455"/>
                  <a:pt x="146" y="453"/>
                </a:cubicBezTo>
                <a:cubicBezTo>
                  <a:pt x="157" y="446"/>
                  <a:pt x="160" y="431"/>
                  <a:pt x="172" y="426"/>
                </a:cubicBezTo>
                <a:cubicBezTo>
                  <a:pt x="215" y="408"/>
                  <a:pt x="265" y="418"/>
                  <a:pt x="312" y="416"/>
                </a:cubicBezTo>
                <a:cubicBezTo>
                  <a:pt x="318" y="414"/>
                  <a:pt x="324" y="414"/>
                  <a:pt x="329" y="410"/>
                </a:cubicBezTo>
                <a:cubicBezTo>
                  <a:pt x="334" y="406"/>
                  <a:pt x="333" y="394"/>
                  <a:pt x="339" y="394"/>
                </a:cubicBezTo>
                <a:cubicBezTo>
                  <a:pt x="405" y="391"/>
                  <a:pt x="472" y="397"/>
                  <a:pt x="538" y="399"/>
                </a:cubicBezTo>
                <a:cubicBezTo>
                  <a:pt x="585" y="410"/>
                  <a:pt x="574" y="414"/>
                  <a:pt x="598" y="448"/>
                </a:cubicBezTo>
                <a:cubicBezTo>
                  <a:pt x="605" y="470"/>
                  <a:pt x="617" y="493"/>
                  <a:pt x="630" y="513"/>
                </a:cubicBezTo>
                <a:cubicBezTo>
                  <a:pt x="638" y="539"/>
                  <a:pt x="651" y="558"/>
                  <a:pt x="678" y="566"/>
                </a:cubicBezTo>
                <a:cubicBezTo>
                  <a:pt x="682" y="571"/>
                  <a:pt x="684" y="578"/>
                  <a:pt x="689" y="582"/>
                </a:cubicBezTo>
                <a:cubicBezTo>
                  <a:pt x="693" y="586"/>
                  <a:pt x="701" y="584"/>
                  <a:pt x="705" y="588"/>
                </a:cubicBezTo>
                <a:cubicBezTo>
                  <a:pt x="709" y="592"/>
                  <a:pt x="708" y="599"/>
                  <a:pt x="711" y="604"/>
                </a:cubicBezTo>
                <a:cubicBezTo>
                  <a:pt x="717" y="615"/>
                  <a:pt x="732" y="636"/>
                  <a:pt x="732" y="636"/>
                </a:cubicBezTo>
                <a:cubicBezTo>
                  <a:pt x="739" y="662"/>
                  <a:pt x="743" y="671"/>
                  <a:pt x="765" y="685"/>
                </a:cubicBezTo>
                <a:cubicBezTo>
                  <a:pt x="773" y="730"/>
                  <a:pt x="785" y="776"/>
                  <a:pt x="824" y="803"/>
                </a:cubicBezTo>
                <a:cubicBezTo>
                  <a:pt x="828" y="808"/>
                  <a:pt x="830" y="815"/>
                  <a:pt x="835" y="819"/>
                </a:cubicBezTo>
                <a:cubicBezTo>
                  <a:pt x="839" y="823"/>
                  <a:pt x="847" y="821"/>
                  <a:pt x="851" y="825"/>
                </a:cubicBezTo>
                <a:cubicBezTo>
                  <a:pt x="873" y="847"/>
                  <a:pt x="874" y="867"/>
                  <a:pt x="899" y="884"/>
                </a:cubicBezTo>
                <a:cubicBezTo>
                  <a:pt x="922" y="945"/>
                  <a:pt x="967" y="958"/>
                  <a:pt x="1028" y="965"/>
                </a:cubicBezTo>
                <a:cubicBezTo>
                  <a:pt x="1079" y="977"/>
                  <a:pt x="1096" y="977"/>
                  <a:pt x="1163" y="981"/>
                </a:cubicBezTo>
                <a:cubicBezTo>
                  <a:pt x="1233" y="979"/>
                  <a:pt x="1303" y="978"/>
                  <a:pt x="1373" y="975"/>
                </a:cubicBezTo>
                <a:cubicBezTo>
                  <a:pt x="1389" y="974"/>
                  <a:pt x="1412" y="955"/>
                  <a:pt x="1421" y="949"/>
                </a:cubicBezTo>
                <a:cubicBezTo>
                  <a:pt x="1432" y="942"/>
                  <a:pt x="1454" y="927"/>
                  <a:pt x="1454" y="927"/>
                </a:cubicBezTo>
                <a:cubicBezTo>
                  <a:pt x="1475" y="859"/>
                  <a:pt x="1511" y="799"/>
                  <a:pt x="1524" y="728"/>
                </a:cubicBezTo>
                <a:cubicBezTo>
                  <a:pt x="1527" y="692"/>
                  <a:pt x="1527" y="654"/>
                  <a:pt x="1540" y="620"/>
                </a:cubicBezTo>
                <a:cubicBezTo>
                  <a:pt x="1536" y="564"/>
                  <a:pt x="1545" y="541"/>
                  <a:pt x="1518" y="502"/>
                </a:cubicBezTo>
                <a:cubicBezTo>
                  <a:pt x="1514" y="454"/>
                  <a:pt x="1521" y="421"/>
                  <a:pt x="1481" y="394"/>
                </a:cubicBezTo>
                <a:cubicBezTo>
                  <a:pt x="1463" y="346"/>
                  <a:pt x="1490" y="406"/>
                  <a:pt x="1459" y="373"/>
                </a:cubicBezTo>
                <a:cubicBezTo>
                  <a:pt x="1455" y="369"/>
                  <a:pt x="1458" y="361"/>
                  <a:pt x="1454" y="356"/>
                </a:cubicBezTo>
                <a:cubicBezTo>
                  <a:pt x="1450" y="351"/>
                  <a:pt x="1443" y="349"/>
                  <a:pt x="1437" y="346"/>
                </a:cubicBezTo>
                <a:cubicBezTo>
                  <a:pt x="1425" y="304"/>
                  <a:pt x="1443" y="352"/>
                  <a:pt x="1416" y="319"/>
                </a:cubicBezTo>
                <a:cubicBezTo>
                  <a:pt x="1412" y="315"/>
                  <a:pt x="1414" y="308"/>
                  <a:pt x="1411" y="303"/>
                </a:cubicBezTo>
                <a:cubicBezTo>
                  <a:pt x="1397" y="278"/>
                  <a:pt x="1385" y="259"/>
                  <a:pt x="1362" y="243"/>
                </a:cubicBezTo>
                <a:cubicBezTo>
                  <a:pt x="1355" y="214"/>
                  <a:pt x="1343" y="195"/>
                  <a:pt x="1319" y="179"/>
                </a:cubicBezTo>
                <a:cubicBezTo>
                  <a:pt x="1306" y="139"/>
                  <a:pt x="1325" y="184"/>
                  <a:pt x="1298" y="157"/>
                </a:cubicBezTo>
                <a:cubicBezTo>
                  <a:pt x="1271" y="130"/>
                  <a:pt x="1316" y="149"/>
                  <a:pt x="1276" y="136"/>
                </a:cubicBezTo>
                <a:cubicBezTo>
                  <a:pt x="1263" y="117"/>
                  <a:pt x="1251" y="116"/>
                  <a:pt x="1233" y="103"/>
                </a:cubicBezTo>
                <a:cubicBezTo>
                  <a:pt x="1229" y="98"/>
                  <a:pt x="1227" y="91"/>
                  <a:pt x="1222" y="87"/>
                </a:cubicBezTo>
                <a:cubicBezTo>
                  <a:pt x="1212" y="79"/>
                  <a:pt x="1197" y="80"/>
                  <a:pt x="1184" y="76"/>
                </a:cubicBezTo>
                <a:cubicBezTo>
                  <a:pt x="1149" y="65"/>
                  <a:pt x="1119" y="55"/>
                  <a:pt x="1082" y="50"/>
                </a:cubicBezTo>
                <a:cubicBezTo>
                  <a:pt x="973" y="9"/>
                  <a:pt x="927" y="16"/>
                  <a:pt x="786" y="12"/>
                </a:cubicBezTo>
                <a:cubicBezTo>
                  <a:pt x="675" y="0"/>
                  <a:pt x="563" y="10"/>
                  <a:pt x="452" y="17"/>
                </a:cubicBezTo>
                <a:cubicBezTo>
                  <a:pt x="432" y="25"/>
                  <a:pt x="430" y="38"/>
                  <a:pt x="409" y="44"/>
                </a:cubicBezTo>
                <a:cubicBezTo>
                  <a:pt x="384" y="61"/>
                  <a:pt x="381" y="73"/>
                  <a:pt x="372" y="103"/>
                </a:cubicBezTo>
                <a:cubicBezTo>
                  <a:pt x="372" y="104"/>
                  <a:pt x="340" y="114"/>
                  <a:pt x="339" y="114"/>
                </a:cubicBezTo>
                <a:cubicBezTo>
                  <a:pt x="302" y="127"/>
                  <a:pt x="342" y="118"/>
                  <a:pt x="269" y="125"/>
                </a:cubicBezTo>
                <a:cubicBezTo>
                  <a:pt x="248" y="140"/>
                  <a:pt x="227" y="148"/>
                  <a:pt x="205" y="163"/>
                </a:cubicBezTo>
                <a:cubicBezTo>
                  <a:pt x="200" y="166"/>
                  <a:pt x="189" y="173"/>
                  <a:pt x="189" y="173"/>
                </a:cubicBezTo>
                <a:cubicBezTo>
                  <a:pt x="172" y="220"/>
                  <a:pt x="197" y="165"/>
                  <a:pt x="167" y="195"/>
                </a:cubicBezTo>
                <a:cubicBezTo>
                  <a:pt x="142" y="220"/>
                  <a:pt x="166" y="271"/>
                  <a:pt x="140" y="297"/>
                </a:cubicBezTo>
                <a:cubicBezTo>
                  <a:pt x="130" y="307"/>
                  <a:pt x="119" y="315"/>
                  <a:pt x="108" y="324"/>
                </a:cubicBezTo>
                <a:cubicBezTo>
                  <a:pt x="98" y="332"/>
                  <a:pt x="76" y="346"/>
                  <a:pt x="76" y="346"/>
                </a:cubicBezTo>
                <a:cubicBezTo>
                  <a:pt x="63" y="365"/>
                  <a:pt x="65" y="376"/>
                  <a:pt x="43" y="383"/>
                </a:cubicBezTo>
                <a:cubicBezTo>
                  <a:pt x="24" y="445"/>
                  <a:pt x="39" y="511"/>
                  <a:pt x="16" y="572"/>
                </a:cubicBezTo>
                <a:cubicBezTo>
                  <a:pt x="24" y="647"/>
                  <a:pt x="31" y="613"/>
                  <a:pt x="0" y="674"/>
                </a:cubicBezTo>
                <a:close/>
              </a:path>
            </a:pathLst>
          </a:custGeom>
          <a:solidFill>
            <a:schemeClr val="accent1">
              <a:alpha val="39999"/>
            </a:schemeClr>
          </a:solidFill>
          <a:ln w="9525">
            <a:solidFill>
              <a:schemeClr val="tx1"/>
            </a:solidFill>
            <a:round/>
            <a:headEnd/>
            <a:tailEnd/>
          </a:ln>
        </p:spPr>
        <p:txBody>
          <a:bodyPr/>
          <a:lstStyle/>
          <a:p>
            <a:endParaRPr lang="en-US"/>
          </a:p>
        </p:txBody>
      </p:sp>
      <p:sp>
        <p:nvSpPr>
          <p:cNvPr id="10268" name="Text Box 77"/>
          <p:cNvSpPr txBox="1">
            <a:spLocks noChangeArrowheads="1"/>
          </p:cNvSpPr>
          <p:nvPr/>
        </p:nvSpPr>
        <p:spPr bwMode="auto">
          <a:xfrm>
            <a:off x="7239000" y="3505200"/>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8000"/>
                </a:solidFill>
                <a:latin typeface="Times New Roman" panose="02020603050405020304" pitchFamily="18" charset="0"/>
                <a:cs typeface="Times New Roman" panose="02020603050405020304" pitchFamily="18" charset="0"/>
              </a:rPr>
              <a:t>Allowable Y</a:t>
            </a:r>
            <a:r>
              <a:rPr lang="en-US" altLang="en-US" sz="2000" baseline="-25000">
                <a:solidFill>
                  <a:srgbClr val="008000"/>
                </a:solidFill>
                <a:latin typeface="Times New Roman" panose="02020603050405020304" pitchFamily="18" charset="0"/>
                <a:cs typeface="Times New Roman" panose="02020603050405020304" pitchFamily="18" charset="0"/>
              </a:rPr>
              <a:t>l</a:t>
            </a:r>
          </a:p>
        </p:txBody>
      </p:sp>
      <p:sp>
        <p:nvSpPr>
          <p:cNvPr id="10269" name="Line 78"/>
          <p:cNvSpPr>
            <a:spLocks noChangeShapeType="1"/>
          </p:cNvSpPr>
          <p:nvPr/>
        </p:nvSpPr>
        <p:spPr bwMode="auto">
          <a:xfrm flipH="1">
            <a:off x="7696200" y="3810000"/>
            <a:ext cx="609600" cy="685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0" name="Text Box 79"/>
          <p:cNvSpPr txBox="1">
            <a:spLocks noChangeArrowheads="1"/>
          </p:cNvSpPr>
          <p:nvPr/>
        </p:nvSpPr>
        <p:spPr bwMode="auto">
          <a:xfrm>
            <a:off x="7162800" y="6172200"/>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8000"/>
                </a:solidFill>
                <a:latin typeface="Times New Roman" panose="02020603050405020304" pitchFamily="18" charset="0"/>
                <a:cs typeface="Times New Roman" panose="02020603050405020304" pitchFamily="18" charset="0"/>
              </a:rPr>
              <a:t>Allowable Z</a:t>
            </a:r>
            <a:r>
              <a:rPr lang="en-US" altLang="en-US" sz="2000" baseline="-25000">
                <a:solidFill>
                  <a:srgbClr val="008000"/>
                </a:solidFill>
                <a:latin typeface="Times New Roman" panose="02020603050405020304" pitchFamily="18" charset="0"/>
                <a:cs typeface="Times New Roman" panose="02020603050405020304" pitchFamily="18" charset="0"/>
              </a:rPr>
              <a:t>l</a:t>
            </a:r>
          </a:p>
        </p:txBody>
      </p:sp>
      <p:sp>
        <p:nvSpPr>
          <p:cNvPr id="10271" name="Line 80"/>
          <p:cNvSpPr>
            <a:spLocks noChangeShapeType="1"/>
          </p:cNvSpPr>
          <p:nvPr/>
        </p:nvSpPr>
        <p:spPr bwMode="auto">
          <a:xfrm flipH="1" flipV="1">
            <a:off x="7391400" y="5791200"/>
            <a:ext cx="533400" cy="304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2" name="Line 81"/>
          <p:cNvSpPr>
            <a:spLocks noChangeShapeType="1"/>
          </p:cNvSpPr>
          <p:nvPr/>
        </p:nvSpPr>
        <p:spPr bwMode="auto">
          <a:xfrm flipH="1">
            <a:off x="1905000" y="2590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3" name="Line 82"/>
          <p:cNvSpPr>
            <a:spLocks noChangeShapeType="1"/>
          </p:cNvSpPr>
          <p:nvPr/>
        </p:nvSpPr>
        <p:spPr bwMode="auto">
          <a:xfrm>
            <a:off x="1936750" y="3733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169" y="1122362"/>
            <a:ext cx="2361293" cy="217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2252"/>
            <a:ext cx="195775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2131213"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872252"/>
            <a:ext cx="1834661"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055" y="3429000"/>
            <a:ext cx="2181143"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872252"/>
            <a:ext cx="1969939"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429000"/>
            <a:ext cx="2057400" cy="177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3428999"/>
            <a:ext cx="2225798" cy="177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630" y="1872252"/>
            <a:ext cx="200043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718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2263959" cy="144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8" y="3505200"/>
            <a:ext cx="2288435" cy="2062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359" y="1624151"/>
            <a:ext cx="2290069"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619499"/>
            <a:ext cx="2010719" cy="18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428" y="1709875"/>
            <a:ext cx="2075372" cy="133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1724" y="1624151"/>
            <a:ext cx="2260597" cy="137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7302" y="3505200"/>
            <a:ext cx="2178491"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828" y="3538094"/>
            <a:ext cx="2263131" cy="184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4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dirty="0" smtClean="0">
                <a:latin typeface="Arial" panose="020B0604020202020204" pitchFamily="34" charset="0"/>
                <a:ea typeface="ＭＳ Ｐゴシック" panose="020B0600070205080204" pitchFamily="34" charset="-128"/>
              </a:rPr>
              <a:t>Effects of Adding L and C</a:t>
            </a:r>
            <a:endParaRPr lang="en-US" altLang="en-US" sz="3200" b="1" dirty="0">
              <a:latin typeface="Arial" panose="020B0604020202020204" pitchFamily="34" charset="0"/>
              <a:ea typeface="ＭＳ Ｐゴシック" panose="020B0600070205080204" pitchFamily="34" charset="-128"/>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60" t="2950" b="2748"/>
          <a:stretch/>
        </p:blipFill>
        <p:spPr bwMode="auto">
          <a:xfrm>
            <a:off x="25820" y="1376638"/>
            <a:ext cx="4359144" cy="4387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077" t="12231" r="6649" b="20992"/>
          <a:stretch/>
        </p:blipFill>
        <p:spPr>
          <a:xfrm>
            <a:off x="4419600" y="1131394"/>
            <a:ext cx="4572000" cy="4579557"/>
          </a:xfrm>
          <a:prstGeom prst="rect">
            <a:avLst/>
          </a:prstGeom>
        </p:spPr>
      </p:pic>
    </p:spTree>
    <p:extLst>
      <p:ext uri="{BB962C8B-B14F-4D97-AF65-F5344CB8AC3E}">
        <p14:creationId xmlns:p14="http://schemas.microsoft.com/office/powerpoint/2010/main" val="22328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5" descr="Lecture60009"/>
          <p:cNvPicPr>
            <a:picLocks noChangeAspect="1" noChangeArrowheads="1"/>
          </p:cNvPicPr>
          <p:nvPr/>
        </p:nvPicPr>
        <p:blipFill>
          <a:blip r:embed="rId2">
            <a:lum bright="36000" contrast="30000"/>
            <a:extLst>
              <a:ext uri="{28A0092B-C50C-407E-A947-70E740481C1C}">
                <a14:useLocalDpi xmlns:a14="http://schemas.microsoft.com/office/drawing/2010/main" val="0"/>
              </a:ext>
            </a:extLst>
          </a:blip>
          <a:srcRect l="8020" t="6268" r="46146" b="68974"/>
          <a:stretch>
            <a:fillRect/>
          </a:stretch>
        </p:blipFill>
        <p:spPr bwMode="auto">
          <a:xfrm>
            <a:off x="0" y="2286000"/>
            <a:ext cx="40782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pic>
        <p:nvPicPr>
          <p:cNvPr id="11268" name="Picture 25" descr="Lecture60009"/>
          <p:cNvPicPr>
            <a:picLocks noChangeAspect="1" noChangeArrowheads="1"/>
          </p:cNvPicPr>
          <p:nvPr/>
        </p:nvPicPr>
        <p:blipFill>
          <a:blip r:embed="rId2">
            <a:lum bright="36000" contrast="30000"/>
            <a:extLst>
              <a:ext uri="{28A0092B-C50C-407E-A947-70E740481C1C}">
                <a14:useLocalDpi xmlns:a14="http://schemas.microsoft.com/office/drawing/2010/main" val="0"/>
              </a:ext>
            </a:extLst>
          </a:blip>
          <a:srcRect l="8020" t="29948" r="5191" b="14084"/>
          <a:stretch>
            <a:fillRect/>
          </a:stretch>
        </p:blipFill>
        <p:spPr bwMode="auto">
          <a:xfrm>
            <a:off x="3733800" y="990600"/>
            <a:ext cx="53181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2971800"/>
            <a:ext cx="63722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12292" name="Text Box 83"/>
          <p:cNvSpPr txBox="1">
            <a:spLocks noChangeArrowheads="1"/>
          </p:cNvSpPr>
          <p:nvPr/>
        </p:nvSpPr>
        <p:spPr bwMode="auto">
          <a:xfrm>
            <a:off x="228600" y="1066800"/>
            <a:ext cx="77724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Case 5 &amp; 6 together covers the whole smith chart</a:t>
            </a:r>
          </a:p>
          <a:p>
            <a:pPr eaLnBrk="1" hangingPunct="1">
              <a:spcBef>
                <a:spcPct val="50000"/>
              </a:spcBef>
            </a:pPr>
            <a:r>
              <a:rPr lang="en-US" altLang="en-US">
                <a:latin typeface="Times New Roman" panose="02020603050405020304" pitchFamily="18" charset="0"/>
                <a:cs typeface="Times New Roman" panose="02020603050405020304" pitchFamily="18" charset="0"/>
              </a:rPr>
              <a:t>Q(inductor)&lt;100 for off chip component</a:t>
            </a:r>
          </a:p>
          <a:p>
            <a:pPr eaLnBrk="1" hangingPunct="1">
              <a:spcBef>
                <a:spcPct val="50000"/>
              </a:spcBef>
            </a:pPr>
            <a:r>
              <a:rPr lang="en-US" altLang="en-US">
                <a:latin typeface="Times New Roman" panose="02020603050405020304" pitchFamily="18" charset="0"/>
                <a:cs typeface="Times New Roman" panose="02020603050405020304" pitchFamily="18" charset="0"/>
              </a:rPr>
              <a:t>Q(indcutor)&lt;20 for on chip component</a:t>
            </a:r>
          </a:p>
          <a:p>
            <a:pPr eaLnBrk="1" hangingPunct="1">
              <a:spcBef>
                <a:spcPct val="50000"/>
              </a:spcBef>
            </a:pPr>
            <a:r>
              <a:rPr lang="en-US" altLang="en-US">
                <a:latin typeface="Times New Roman" panose="02020603050405020304" pitchFamily="18" charset="0"/>
                <a:cs typeface="Times New Roman" panose="02020603050405020304" pitchFamily="18" charset="0"/>
              </a:rPr>
              <a:t>Q(capacitor)&lt;100 for Metal-insulator-metal capacitance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Quarter Wavelength Transformer</a:t>
            </a:r>
          </a:p>
        </p:txBody>
      </p:sp>
      <p:graphicFrame>
        <p:nvGraphicFramePr>
          <p:cNvPr id="16387" name="Object 7"/>
          <p:cNvGraphicFramePr>
            <a:graphicFrameLocks noChangeAspect="1"/>
          </p:cNvGraphicFramePr>
          <p:nvPr/>
        </p:nvGraphicFramePr>
        <p:xfrm>
          <a:off x="3827463" y="4038600"/>
          <a:ext cx="1771650" cy="1509713"/>
        </p:xfrm>
        <a:graphic>
          <a:graphicData uri="http://schemas.openxmlformats.org/presentationml/2006/ole">
            <mc:AlternateContent xmlns:mc="http://schemas.openxmlformats.org/markup-compatibility/2006">
              <mc:Choice xmlns:v="urn:schemas-microsoft-com:vml" Requires="v">
                <p:oleObj spid="_x0000_s1043" name="Equation" r:id="rId3" imgW="774360" imgH="660240" progId="Equation.3">
                  <p:embed/>
                </p:oleObj>
              </mc:Choice>
              <mc:Fallback>
                <p:oleObj name="Equation" r:id="rId3" imgW="774360" imgH="660240" progId="Equation.3">
                  <p:embed/>
                  <p:pic>
                    <p:nvPicPr>
                      <p:cNvPr id="1638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3" y="4038600"/>
                        <a:ext cx="1771650" cy="150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8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475" y="1044575"/>
            <a:ext cx="8431213"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Bandwidth (BW) Considerations</a:t>
            </a:r>
          </a:p>
        </p:txBody>
      </p:sp>
      <p:graphicFrame>
        <p:nvGraphicFramePr>
          <p:cNvPr id="17411" name="Object 2"/>
          <p:cNvGraphicFramePr>
            <a:graphicFrameLocks noChangeAspect="1"/>
          </p:cNvGraphicFramePr>
          <p:nvPr/>
        </p:nvGraphicFramePr>
        <p:xfrm>
          <a:off x="3211513" y="1219200"/>
          <a:ext cx="2722562" cy="754063"/>
        </p:xfrm>
        <a:graphic>
          <a:graphicData uri="http://schemas.openxmlformats.org/presentationml/2006/ole">
            <mc:AlternateContent xmlns:mc="http://schemas.openxmlformats.org/markup-compatibility/2006">
              <mc:Choice xmlns:v="urn:schemas-microsoft-com:vml" Requires="v">
                <p:oleObj spid="_x0000_s2084" name="Equation" r:id="rId3" imgW="1562100" imgH="431800" progId="Equation.3">
                  <p:embed/>
                </p:oleObj>
              </mc:Choice>
              <mc:Fallback>
                <p:oleObj name="Equation" r:id="rId3" imgW="1562100" imgH="431800" progId="Equation.3">
                  <p:embed/>
                  <p:pic>
                    <p:nvPicPr>
                      <p:cNvPr id="174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3" y="1219200"/>
                        <a:ext cx="2722562"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3"/>
          <p:cNvGraphicFramePr>
            <a:graphicFrameLocks noChangeAspect="1"/>
          </p:cNvGraphicFramePr>
          <p:nvPr/>
        </p:nvGraphicFramePr>
        <p:xfrm>
          <a:off x="263525" y="2286000"/>
          <a:ext cx="8540750" cy="847725"/>
        </p:xfrm>
        <a:graphic>
          <a:graphicData uri="http://schemas.openxmlformats.org/presentationml/2006/ole">
            <mc:AlternateContent xmlns:mc="http://schemas.openxmlformats.org/markup-compatibility/2006">
              <mc:Choice xmlns:v="urn:schemas-microsoft-com:vml" Requires="v">
                <p:oleObj spid="_x0000_s2085" name="Equation" r:id="rId5" imgW="4864100" imgH="482600" progId="Equation.3">
                  <p:embed/>
                </p:oleObj>
              </mc:Choice>
              <mc:Fallback>
                <p:oleObj name="Equation" r:id="rId5" imgW="4864100" imgH="482600" progId="Equation.3">
                  <p:embed/>
                  <p:pic>
                    <p:nvPicPr>
                      <p:cNvPr id="1741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2286000"/>
                        <a:ext cx="854075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Straight Arrow Connector 6"/>
          <p:cNvCxnSpPr/>
          <p:nvPr/>
        </p:nvCxnSpPr>
        <p:spPr>
          <a:xfrm flipV="1">
            <a:off x="4343400" y="2362200"/>
            <a:ext cx="1219200"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414" name="Text Box 61"/>
          <p:cNvSpPr txBox="1">
            <a:spLocks noChangeArrowheads="1"/>
          </p:cNvSpPr>
          <p:nvPr/>
        </p:nvSpPr>
        <p:spPr bwMode="auto">
          <a:xfrm>
            <a:off x="5562600" y="20574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latin typeface="Times New Roman" panose="02020603050405020304" pitchFamily="18" charset="0"/>
                <a:cs typeface="Times New Roman" panose="02020603050405020304" pitchFamily="18" charset="0"/>
              </a:rPr>
              <a:t>0</a:t>
            </a:r>
            <a:endParaRPr lang="en-US" altLang="en-US" baseline="-2500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72294" y="4267200"/>
                <a:ext cx="8001000" cy="889731"/>
              </a:xfrm>
              <a:prstGeom prst="rect">
                <a:avLst/>
              </a:prstGeom>
              <a:noFill/>
            </p:spPr>
            <p:txBody>
              <a:bodyPr wrap="square" lIns="0" tIns="0" rIns="0" bIns="0" rtlCol="0">
                <a:spAutoFit/>
              </a:bodyPr>
              <a:lstStyle/>
              <a:p>
                <a14:m>
                  <m:oMath xmlns:m="http://schemas.openxmlformats.org/officeDocument/2006/math">
                    <m:d>
                      <m:dPr>
                        <m:begChr m:val="|"/>
                        <m:endChr m:val="|"/>
                        <m:ctrlPr>
                          <a:rPr lang="en-US" sz="2000" i="1" smtClean="0">
                            <a:latin typeface="Cambria Math"/>
                          </a:rPr>
                        </m:ctrlPr>
                      </m:dPr>
                      <m:e>
                        <m:sSub>
                          <m:sSubPr>
                            <m:ctrlPr>
                              <a:rPr lang="en-US" sz="2000" i="1" smtClean="0">
                                <a:latin typeface="Cambria Math"/>
                              </a:rPr>
                            </m:ctrlPr>
                          </m:sSubPr>
                          <m:e>
                            <m:r>
                              <m:rPr>
                                <m:sty m:val="p"/>
                              </m:rPr>
                              <a:rPr lang="el-GR" sz="2000" i="1" smtClean="0">
                                <a:latin typeface="Cambria Math" panose="02040503050406030204" pitchFamily="18" charset="0"/>
                                <a:ea typeface="Cambria Math" panose="02040503050406030204" pitchFamily="18" charset="0"/>
                              </a:rPr>
                              <m:t>Γ</m:t>
                            </m:r>
                          </m:e>
                          <m:sub>
                            <m:r>
                              <a:rPr lang="en-US" sz="2000" b="0" i="1" smtClean="0">
                                <a:latin typeface="Cambria Math" panose="02040503050406030204" pitchFamily="18" charset="0"/>
                              </a:rPr>
                              <m:t>𝑖𝑛</m:t>
                            </m:r>
                          </m:sub>
                        </m:sSub>
                      </m:e>
                    </m:d>
                    <m:r>
                      <a:rPr lang="en-US" sz="2000" i="1" smtClean="0">
                        <a:latin typeface="Cambria Math" panose="02040503050406030204" pitchFamily="18" charset="0"/>
                      </a:rPr>
                      <m:t>=</m:t>
                    </m:r>
                    <m:f>
                      <m:fPr>
                        <m:ctrlPr>
                          <a:rPr lang="en-US" sz="2000" i="1" smtClean="0">
                            <a:latin typeface="Cambria Math"/>
                          </a:rPr>
                        </m:ctrlPr>
                      </m:fPr>
                      <m:num>
                        <m:d>
                          <m:dPr>
                            <m:ctrlPr>
                              <a:rPr lang="en-US" sz="2000" i="1" smtClean="0">
                                <a:latin typeface="Cambria Math"/>
                              </a:rPr>
                            </m:ctrlPr>
                          </m:dPr>
                          <m:e>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e>
                        </m:d>
                      </m:num>
                      <m:den>
                        <m:sSup>
                          <m:sSupPr>
                            <m:ctrlPr>
                              <a:rPr lang="en-US" sz="2000" i="1" smtClean="0">
                                <a:latin typeface="Cambria Math"/>
                              </a:rPr>
                            </m:ctrlPr>
                          </m:sSupPr>
                          <m:e>
                            <m:d>
                              <m:dPr>
                                <m:begChr m:val="["/>
                                <m:endChr m:val="]"/>
                                <m:ctrlPr>
                                  <a:rPr lang="en-US" sz="2000" i="1">
                                    <a:latin typeface="Cambria Math"/>
                                  </a:rPr>
                                </m:ctrlPr>
                              </m:dPr>
                              <m:e>
                                <m:sSup>
                                  <m:sSupPr>
                                    <m:ctrlPr>
                                      <a:rPr lang="en-US" sz="2000" i="1">
                                        <a:latin typeface="Cambria Math"/>
                                      </a:rPr>
                                    </m:ctrlPr>
                                  </m:sSupPr>
                                  <m:e>
                                    <m:sSub>
                                      <m:sSubPr>
                                        <m:ctrlPr>
                                          <a:rPr lang="en-US" sz="2000" i="1">
                                            <a:latin typeface="Cambria Math"/>
                                          </a:rPr>
                                        </m:ctrlPr>
                                      </m:sSubPr>
                                      <m:e>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+4</m:t>
                                </m:r>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func>
                                  <m:funcPr>
                                    <m:ctrlPr>
                                      <a:rPr lang="en-US" sz="2000" i="1">
                                        <a:latin typeface="Cambria Math"/>
                                      </a:rPr>
                                    </m:ctrlPr>
                                  </m:funcPr>
                                  <m:fName>
                                    <m:sSup>
                                      <m:sSupPr>
                                        <m:ctrlPr>
                                          <a:rPr lang="en-US" sz="2000" i="1">
                                            <a:latin typeface="Cambria Math"/>
                                          </a:rPr>
                                        </m:ctrlPr>
                                      </m:sSupPr>
                                      <m:e>
                                        <m:r>
                                          <m:rPr>
                                            <m:sty m:val="p"/>
                                          </m:rPr>
                                          <a:rPr lang="en-US" sz="2000">
                                            <a:latin typeface="Cambria Math" panose="02040503050406030204" pitchFamily="18" charset="0"/>
                                          </a:rPr>
                                          <m:t>tan</m:t>
                                        </m:r>
                                      </m:e>
                                      <m:sup>
                                        <m:r>
                                          <a:rPr lang="en-US" sz="2000" i="1">
                                            <a:latin typeface="Cambria Math" panose="02040503050406030204" pitchFamily="18" charset="0"/>
                                          </a:rPr>
                                          <m:t>2</m:t>
                                        </m:r>
                                      </m:sup>
                                    </m:sSup>
                                  </m:fName>
                                  <m:e>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ea typeface="Cambria Math" panose="02040503050406030204" pitchFamily="18" charset="0"/>
                                      </a:rPr>
                                      <m:t>𝑙</m:t>
                                    </m:r>
                                  </m:e>
                                </m:func>
                              </m:e>
                            </m:d>
                          </m:e>
                          <m:sup>
                            <m:r>
                              <a:rPr lang="en-US" sz="2000" b="0" i="1" smtClean="0">
                                <a:latin typeface="Cambria Math" panose="02040503050406030204" pitchFamily="18" charset="0"/>
                              </a:rPr>
                              <m:t>1/2</m:t>
                            </m:r>
                          </m:sup>
                        </m:sSup>
                      </m:den>
                    </m:f>
                    <m:r>
                      <a:rPr lang="en-US" sz="2000" b="0" i="1" smtClean="0">
                        <a:latin typeface="Cambria Math" panose="02040503050406030204" pitchFamily="18" charset="0"/>
                      </a:rPr>
                      <m:t>=</m:t>
                    </m:r>
                    <m:f>
                      <m:fPr>
                        <m:ctrlPr>
                          <a:rPr lang="en-US" sz="2000" b="0" i="1" smtClean="0">
                            <a:latin typeface="Cambria Math"/>
                          </a:rPr>
                        </m:ctrlPr>
                      </m:fPr>
                      <m:num>
                        <m:r>
                          <a:rPr lang="en-US" sz="2000" b="0" i="1" smtClean="0">
                            <a:latin typeface="Cambria Math" panose="02040503050406030204" pitchFamily="18" charset="0"/>
                          </a:rPr>
                          <m:t>1</m:t>
                        </m:r>
                      </m:num>
                      <m:den>
                        <m:sSup>
                          <m:sSupPr>
                            <m:ctrlPr>
                              <a:rPr lang="en-US" sz="2000" b="0" i="1" smtClean="0">
                                <a:latin typeface="Cambria Math"/>
                              </a:rPr>
                            </m:ctrlPr>
                          </m:sSupPr>
                          <m:e>
                            <m:d>
                              <m:dPr>
                                <m:begChr m:val="["/>
                                <m:endChr m:val="]"/>
                                <m:ctrlPr>
                                  <a:rPr lang="en-US" sz="2000" b="0" i="1" smtClean="0">
                                    <a:latin typeface="Cambria Math"/>
                                  </a:rPr>
                                </m:ctrlPr>
                              </m:dPr>
                              <m:e>
                                <m:r>
                                  <a:rPr lang="en-US" sz="2000" b="0" i="1" smtClean="0">
                                    <a:latin typeface="Cambria Math" panose="02040503050406030204" pitchFamily="18" charset="0"/>
                                  </a:rPr>
                                  <m:t>1+</m:t>
                                </m:r>
                                <m:sSup>
                                  <m:sSupPr>
                                    <m:ctrlPr>
                                      <a:rPr lang="en-US" sz="2000" b="0" i="1" smtClean="0">
                                        <a:latin typeface="Cambria Math"/>
                                      </a:rPr>
                                    </m:ctrlPr>
                                  </m:sSupPr>
                                  <m:e>
                                    <m:d>
                                      <m:dPr>
                                        <m:ctrlPr>
                                          <a:rPr lang="en-US" sz="2000" b="0" i="1" smtClean="0">
                                            <a:latin typeface="Cambria Math"/>
                                          </a:rPr>
                                        </m:ctrlPr>
                                      </m:dPr>
                                      <m:e>
                                        <m:f>
                                          <m:fPr>
                                            <m:ctrlPr>
                                              <a:rPr lang="en-US" sz="2000" b="0" i="1" smtClean="0">
                                                <a:latin typeface="Cambria Math"/>
                                              </a:rPr>
                                            </m:ctrlPr>
                                          </m:fPr>
                                          <m:num>
                                            <m:r>
                                              <a:rPr lang="en-US" sz="2000" b="0" i="1" smtClean="0">
                                                <a:latin typeface="Cambria Math" panose="02040503050406030204" pitchFamily="18" charset="0"/>
                                              </a:rPr>
                                              <m:t>2</m:t>
                                            </m:r>
                                            <m:rad>
                                              <m:radPr>
                                                <m:degHide m:val="on"/>
                                                <m:ctrlPr>
                                                  <a:rPr lang="en-US" sz="2000" b="0" i="1" smtClean="0">
                                                    <a:latin typeface="Cambria Math"/>
                                                  </a:rPr>
                                                </m:ctrlPr>
                                              </m:radPr>
                                              <m:deg/>
                                              <m:e>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e>
                                            </m:rad>
                                          </m:num>
                                          <m:den>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den>
                                        </m:f>
                                        <m:func>
                                          <m:funcPr>
                                            <m:ctrlPr>
                                              <a:rPr lang="en-US" sz="2000" b="0" i="1" smtClean="0">
                                                <a:latin typeface="Cambria Math"/>
                                              </a:rPr>
                                            </m:ctrlPr>
                                          </m:funcPr>
                                          <m:fName>
                                            <m:r>
                                              <m:rPr>
                                                <m:sty m:val="p"/>
                                              </m:rPr>
                                              <a:rPr lang="en-US" sz="2000" b="0" i="0" smtClean="0">
                                                <a:latin typeface="Cambria Math" panose="02040503050406030204" pitchFamily="18" charset="0"/>
                                              </a:rPr>
                                              <m:t>sec</m:t>
                                            </m:r>
                                          </m:fName>
                                          <m:e>
                                            <m:r>
                                              <a:rPr lang="en-US" sz="2000" b="0" i="1" smtClean="0">
                                                <a:latin typeface="Cambria Math" panose="02040503050406030204" pitchFamily="18" charset="0"/>
                                                <a:ea typeface="Cambria Math" panose="02040503050406030204" pitchFamily="18" charset="0"/>
                                              </a:rPr>
                                              <m:t>𝜃</m:t>
                                            </m:r>
                                          </m:e>
                                        </m:func>
                                      </m:e>
                                    </m:d>
                                  </m:e>
                                  <m:sup>
                                    <m:r>
                                      <a:rPr lang="en-US" sz="2000" b="0" i="1" smtClean="0">
                                        <a:latin typeface="Cambria Math" panose="02040503050406030204" pitchFamily="18" charset="0"/>
                                      </a:rPr>
                                      <m:t>2</m:t>
                                    </m:r>
                                  </m:sup>
                                </m:sSup>
                              </m:e>
                            </m:d>
                          </m:e>
                          <m:sup>
                            <m:r>
                              <a:rPr lang="en-US" sz="2000" b="0" i="1" smtClean="0">
                                <a:latin typeface="Cambria Math" panose="02040503050406030204" pitchFamily="18" charset="0"/>
                              </a:rPr>
                              <m:t>1/2</m:t>
                            </m:r>
                          </m:sup>
                        </m:sSup>
                      </m:den>
                    </m:f>
                    <m:r>
                      <a:rPr lang="en-US" sz="2000" i="1">
                        <a:latin typeface="Cambria Math" panose="02040503050406030204" pitchFamily="18" charset="0"/>
                        <a:ea typeface="Cambria Math" panose="02040503050406030204" pitchFamily="18" charset="0"/>
                      </a:rPr>
                      <m:t>≈</m:t>
                    </m:r>
                    <m:d>
                      <m:dPr>
                        <m:begChr m:val="|"/>
                        <m:endChr m:val="|"/>
                        <m:ctrlPr>
                          <a:rPr lang="en-US" sz="2000" b="0" i="1" smtClean="0">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num>
                          <m:den>
                            <m:r>
                              <a:rPr lang="en-US" sz="2000" i="1">
                                <a:latin typeface="Cambria Math" panose="02040503050406030204" pitchFamily="18" charset="0"/>
                              </a:rPr>
                              <m:t>2</m:t>
                            </m:r>
                            <m:rad>
                              <m:radPr>
                                <m:degHide m:val="on"/>
                                <m:ctrlPr>
                                  <a:rPr lang="en-US" sz="2000" i="1">
                                    <a:latin typeface="Cambria Math"/>
                                  </a:rPr>
                                </m:ctrlPr>
                              </m:radPr>
                              <m:deg/>
                              <m:e>
                                <m:sSub>
                                  <m:sSubPr>
                                    <m:ctrlPr>
                                      <a:rPr lang="en-US" sz="2000" i="1">
                                        <a:latin typeface="Cambria Math"/>
                                      </a:rPr>
                                    </m:ctrlPr>
                                  </m:sSubPr>
                                  <m:e>
                                    <m:r>
                                      <a:rPr lang="en-US" sz="2000" i="1">
                                        <a:latin typeface="Cambria Math" panose="02040503050406030204" pitchFamily="18" charset="0"/>
                                      </a:rPr>
                                      <m:t>𝑅</m:t>
                                    </m:r>
                                  </m:e>
                                  <m:sub>
                                    <m:r>
                                      <a:rPr lang="en-US" sz="2000" i="1">
                                        <a:latin typeface="Cambria Math" panose="02040503050406030204" pitchFamily="18" charset="0"/>
                                      </a:rPr>
                                      <m:t>𝐿</m:t>
                                    </m:r>
                                  </m:sub>
                                </m:sSub>
                                <m:sSub>
                                  <m:sSubPr>
                                    <m:ctrlPr>
                                      <a:rPr lang="en-US" sz="2000" i="1">
                                        <a:latin typeface="Cambria Math"/>
                                      </a:rPr>
                                    </m:ctrlPr>
                                  </m:sSubPr>
                                  <m:e>
                                    <m:r>
                                      <a:rPr lang="en-US" sz="2000" i="1">
                                        <a:latin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0</m:t>
                                    </m:r>
                                  </m:sub>
                                </m:sSub>
                              </m:e>
                            </m:rad>
                          </m:den>
                        </m:f>
                        <m:func>
                          <m:funcPr>
                            <m:ctrlPr>
                              <a:rPr lang="en-US" sz="2000" i="1" smtClean="0">
                                <a:latin typeface="Cambria Math"/>
                                <a:ea typeface="Cambria Math" panose="02040503050406030204" pitchFamily="18" charset="0"/>
                              </a:rPr>
                            </m:ctrlPr>
                          </m:funcPr>
                          <m:fName>
                            <m:r>
                              <m:rPr>
                                <m:sty m:val="p"/>
                              </m:rPr>
                              <a:rPr lang="en-US" sz="2000" i="0" smtClean="0">
                                <a:latin typeface="Cambria Math" panose="02040503050406030204" pitchFamily="18" charset="0"/>
                                <a:ea typeface="Cambria Math" panose="02040503050406030204" pitchFamily="18" charset="0"/>
                              </a:rPr>
                              <m:t>cos</m:t>
                            </m:r>
                          </m:fName>
                          <m:e>
                            <m:r>
                              <a:rPr lang="en-US" sz="2000" i="1" smtClean="0">
                                <a:latin typeface="Cambria Math" panose="02040503050406030204" pitchFamily="18" charset="0"/>
                                <a:ea typeface="Cambria Math" panose="02040503050406030204" pitchFamily="18" charset="0"/>
                              </a:rPr>
                              <m:t>𝜃</m:t>
                            </m:r>
                          </m:e>
                        </m:func>
                      </m:e>
                    </m:d>
                  </m:oMath>
                </a14:m>
                <a:r>
                  <a:rPr lang="en-US" sz="20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572294" y="4267200"/>
                <a:ext cx="8001000" cy="88973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48894" y="4193672"/>
                <a:ext cx="5611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r>
                        <a:rPr lang="en-US" sz="1400" i="1" smtClean="0">
                          <a:latin typeface="Cambria Math" panose="02040503050406030204" pitchFamily="18" charset="0"/>
                        </a:rPr>
                        <m:t>=</m:t>
                      </m:r>
                      <m:r>
                        <a:rPr lang="el-GR" sz="1400" i="1" smtClean="0">
                          <a:latin typeface="Cambria Math" panose="02040503050406030204" pitchFamily="18" charset="0"/>
                          <a:ea typeface="Cambria Math" panose="02040503050406030204" pitchFamily="18" charset="0"/>
                        </a:rPr>
                        <m:t>𝛽</m:t>
                      </m:r>
                      <m:r>
                        <a:rPr lang="en-US" sz="1400" b="0" i="1" smtClean="0">
                          <a:latin typeface="Cambria Math" panose="02040503050406030204" pitchFamily="18" charset="0"/>
                          <a:ea typeface="Cambria Math" panose="02040503050406030204" pitchFamily="18" charset="0"/>
                        </a:rPr>
                        <m:t>𝑙</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48894" y="4193672"/>
                <a:ext cx="561179" cy="215444"/>
              </a:xfrm>
              <a:prstGeom prst="rect">
                <a:avLst/>
              </a:prstGeom>
              <a:blipFill rotWithShape="0">
                <a:blip r:embed="rId8"/>
                <a:stretch>
                  <a:fillRect l="-6522" r="-652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25369" y="3988350"/>
                <a:ext cx="496803" cy="366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f>
                        <m:fPr>
                          <m:ctrlPr>
                            <a:rPr lang="en-US" sz="1400" i="1" smtClean="0">
                              <a:latin typeface="Cambria Math"/>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125369" y="3988350"/>
                <a:ext cx="496803" cy="366062"/>
              </a:xfrm>
              <a:prstGeom prst="rect">
                <a:avLst/>
              </a:prstGeom>
              <a:blipFill rotWithShape="0">
                <a:blip r:embed="rId9"/>
                <a:stretch>
                  <a:fillRect l="-8642" r="-6173" b="-15000"/>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Bandwidth (BW) Considerations</a:t>
            </a:r>
          </a:p>
        </p:txBody>
      </p:sp>
      <p:pic>
        <p:nvPicPr>
          <p:cNvPr id="3" name="Picture 2">
            <a:extLst>
              <a:ext uri="{FF2B5EF4-FFF2-40B4-BE49-F238E27FC236}">
                <a16:creationId xmlns:a16="http://schemas.microsoft.com/office/drawing/2014/main" xmlns="" id="{34CC99BA-6153-4F9F-8221-F7D918167425}"/>
              </a:ext>
            </a:extLst>
          </p:cNvPr>
          <p:cNvPicPr>
            <a:picLocks noChangeAspect="1"/>
          </p:cNvPicPr>
          <p:nvPr/>
        </p:nvPicPr>
        <p:blipFill>
          <a:blip r:embed="rId2"/>
          <a:stretch>
            <a:fillRect/>
          </a:stretch>
        </p:blipFill>
        <p:spPr>
          <a:xfrm>
            <a:off x="3131324" y="1143000"/>
            <a:ext cx="5890781" cy="5074970"/>
          </a:xfrm>
          <a:prstGeom prst="rect">
            <a:avLst/>
          </a:prstGeom>
        </p:spPr>
      </p:pic>
      <p:pic>
        <p:nvPicPr>
          <p:cNvPr id="2" name="Picture 1"/>
          <p:cNvPicPr>
            <a:picLocks noChangeAspect="1"/>
          </p:cNvPicPr>
          <p:nvPr/>
        </p:nvPicPr>
        <p:blipFill>
          <a:blip r:embed="rId3"/>
          <a:stretch>
            <a:fillRect/>
          </a:stretch>
        </p:blipFill>
        <p:spPr>
          <a:xfrm>
            <a:off x="76200" y="1170958"/>
            <a:ext cx="3429000" cy="1686537"/>
          </a:xfrm>
          <a:prstGeom prst="rect">
            <a:avLst/>
          </a:prstGeom>
        </p:spPr>
      </p:pic>
      <p:pic>
        <p:nvPicPr>
          <p:cNvPr id="6" name="Picture 1">
            <a:extLst>
              <a:ext uri="{FF2B5EF4-FFF2-40B4-BE49-F238E27FC236}">
                <a16:creationId xmlns:a16="http://schemas.microsoft.com/office/drawing/2014/main" xmlns="" id="{8870568F-7E6F-4091-A370-D817267334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421873"/>
            <a:ext cx="3311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Impedance Matching</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37050"/>
            <a:ext cx="8686800" cy="1948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 Box 80"/>
          <p:cNvSpPr txBox="1">
            <a:spLocks noChangeArrowheads="1"/>
          </p:cNvSpPr>
          <p:nvPr/>
        </p:nvSpPr>
        <p:spPr bwMode="auto">
          <a:xfrm>
            <a:off x="3276600" y="4876800"/>
            <a:ext cx="487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smtClean="0">
                <a:latin typeface="Times New Roman" panose="02020603050405020304" pitchFamily="18" charset="0"/>
                <a:cs typeface="Times New Roman" panose="02020603050405020304" pitchFamily="18" charset="0"/>
              </a:rPr>
              <a:t>Max. power transfer condition</a:t>
            </a:r>
            <a:endParaRPr lang="el-GR"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Bandwidth (BW) Considerations</a:t>
            </a:r>
          </a:p>
        </p:txBody>
      </p:sp>
      <p:pic>
        <p:nvPicPr>
          <p:cNvPr id="2" name="Picture 1">
            <a:extLst>
              <a:ext uri="{FF2B5EF4-FFF2-40B4-BE49-F238E27FC236}">
                <a16:creationId xmlns:a16="http://schemas.microsoft.com/office/drawing/2014/main" xmlns="" id="{FC3711BD-6FE1-485A-BC44-BDEB9ADA6F16}"/>
              </a:ext>
            </a:extLst>
          </p:cNvPr>
          <p:cNvPicPr>
            <a:picLocks noChangeAspect="1"/>
          </p:cNvPicPr>
          <p:nvPr/>
        </p:nvPicPr>
        <p:blipFill>
          <a:blip r:embed="rId2"/>
          <a:stretch>
            <a:fillRect/>
          </a:stretch>
        </p:blipFill>
        <p:spPr>
          <a:xfrm>
            <a:off x="1524000" y="1219200"/>
            <a:ext cx="6405364" cy="48565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Theory of Small Reflections</a:t>
            </a:r>
          </a:p>
        </p:txBody>
      </p:sp>
      <p:pic>
        <p:nvPicPr>
          <p:cNvPr id="204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22387"/>
            <a:ext cx="593514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C9EFFC46-FC03-414C-8D2F-D77326006E88}"/>
              </a:ext>
            </a:extLst>
          </p:cNvPr>
          <p:cNvPicPr>
            <a:picLocks noChangeAspect="1"/>
          </p:cNvPicPr>
          <p:nvPr/>
        </p:nvPicPr>
        <p:blipFill rotWithShape="1">
          <a:blip r:embed="rId3"/>
          <a:srcRect l="29975" r="34600"/>
          <a:stretch/>
        </p:blipFill>
        <p:spPr>
          <a:xfrm>
            <a:off x="6096000" y="1752600"/>
            <a:ext cx="2971800" cy="31962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Theory of Small Reflections</a:t>
            </a:r>
          </a:p>
        </p:txBody>
      </p:sp>
      <p:pic>
        <p:nvPicPr>
          <p:cNvPr id="2" name="Picture 1">
            <a:extLst>
              <a:ext uri="{FF2B5EF4-FFF2-40B4-BE49-F238E27FC236}">
                <a16:creationId xmlns:a16="http://schemas.microsoft.com/office/drawing/2014/main" xmlns="" id="{9086D14D-ED1E-45F4-B58E-19831BBC2899}"/>
              </a:ext>
            </a:extLst>
          </p:cNvPr>
          <p:cNvPicPr>
            <a:picLocks noChangeAspect="1"/>
          </p:cNvPicPr>
          <p:nvPr/>
        </p:nvPicPr>
        <p:blipFill>
          <a:blip r:embed="rId2"/>
          <a:stretch>
            <a:fillRect/>
          </a:stretch>
        </p:blipFill>
        <p:spPr>
          <a:xfrm>
            <a:off x="1600200" y="1025768"/>
            <a:ext cx="5903843" cy="52226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253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063" y="1346200"/>
            <a:ext cx="8535987"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F44CD2E0-23E3-470F-B184-7D5064B9A202}"/>
              </a:ext>
            </a:extLst>
          </p:cNvPr>
          <p:cNvPicPr>
            <a:picLocks noChangeAspect="1"/>
          </p:cNvPicPr>
          <p:nvPr/>
        </p:nvPicPr>
        <p:blipFill>
          <a:blip r:embed="rId3"/>
          <a:stretch>
            <a:fillRect/>
          </a:stretch>
        </p:blipFill>
        <p:spPr>
          <a:xfrm>
            <a:off x="2275360" y="4038600"/>
            <a:ext cx="4731391" cy="21559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2580D872-69EF-4AB0-8B81-3B1A6737379B}"/>
              </a:ext>
            </a:extLst>
          </p:cNvPr>
          <p:cNvPicPr>
            <a:picLocks noChangeAspect="1"/>
          </p:cNvPicPr>
          <p:nvPr/>
        </p:nvPicPr>
        <p:blipFill>
          <a:blip r:embed="rId2"/>
          <a:stretch>
            <a:fillRect/>
          </a:stretch>
        </p:blipFill>
        <p:spPr>
          <a:xfrm>
            <a:off x="914400" y="914400"/>
            <a:ext cx="7139031" cy="521803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5D34936D-4BF5-4025-9417-4A5EBAC41D1D}"/>
              </a:ext>
            </a:extLst>
          </p:cNvPr>
          <p:cNvPicPr>
            <a:picLocks noChangeAspect="1"/>
          </p:cNvPicPr>
          <p:nvPr/>
        </p:nvPicPr>
        <p:blipFill>
          <a:blip r:embed="rId2"/>
          <a:stretch>
            <a:fillRect/>
          </a:stretch>
        </p:blipFill>
        <p:spPr>
          <a:xfrm>
            <a:off x="13705" y="1295400"/>
            <a:ext cx="9026554" cy="44797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AB9B560C-D3F4-46E2-A140-417E768FC983}"/>
              </a:ext>
            </a:extLst>
          </p:cNvPr>
          <p:cNvPicPr>
            <a:picLocks noChangeAspect="1"/>
          </p:cNvPicPr>
          <p:nvPr/>
        </p:nvPicPr>
        <p:blipFill>
          <a:blip r:embed="rId2"/>
          <a:stretch>
            <a:fillRect/>
          </a:stretch>
        </p:blipFill>
        <p:spPr>
          <a:xfrm>
            <a:off x="914400" y="914400"/>
            <a:ext cx="7315200" cy="51927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3" name="Picture 2">
            <a:extLst>
              <a:ext uri="{FF2B5EF4-FFF2-40B4-BE49-F238E27FC236}">
                <a16:creationId xmlns:a16="http://schemas.microsoft.com/office/drawing/2014/main" xmlns="" id="{BAB39B6E-55CE-4A20-83BB-69C879CA3F3B}"/>
              </a:ext>
            </a:extLst>
          </p:cNvPr>
          <p:cNvPicPr>
            <a:picLocks noChangeAspect="1"/>
          </p:cNvPicPr>
          <p:nvPr/>
        </p:nvPicPr>
        <p:blipFill>
          <a:blip r:embed="rId2"/>
          <a:stretch>
            <a:fillRect/>
          </a:stretch>
        </p:blipFill>
        <p:spPr>
          <a:xfrm>
            <a:off x="811984" y="990600"/>
            <a:ext cx="7520031" cy="5123380"/>
          </a:xfrm>
          <a:prstGeom prst="rect">
            <a:avLst/>
          </a:prstGeom>
        </p:spPr>
      </p:pic>
    </p:spTree>
    <p:extLst>
      <p:ext uri="{BB962C8B-B14F-4D97-AF65-F5344CB8AC3E}">
        <p14:creationId xmlns:p14="http://schemas.microsoft.com/office/powerpoint/2010/main" val="2602031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3" name="Picture 2">
            <a:extLst>
              <a:ext uri="{FF2B5EF4-FFF2-40B4-BE49-F238E27FC236}">
                <a16:creationId xmlns:a16="http://schemas.microsoft.com/office/drawing/2014/main" xmlns="" id="{EA469042-D51E-4488-8567-C9D4E7552A7D}"/>
              </a:ext>
            </a:extLst>
          </p:cNvPr>
          <p:cNvPicPr>
            <a:picLocks noChangeAspect="1"/>
          </p:cNvPicPr>
          <p:nvPr/>
        </p:nvPicPr>
        <p:blipFill>
          <a:blip r:embed="rId2"/>
          <a:stretch>
            <a:fillRect/>
          </a:stretch>
        </p:blipFill>
        <p:spPr>
          <a:xfrm>
            <a:off x="947561" y="1051999"/>
            <a:ext cx="7248878" cy="49987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89D1A939-41D1-4586-B1DB-EC6A9C868BE7}"/>
              </a:ext>
            </a:extLst>
          </p:cNvPr>
          <p:cNvPicPr>
            <a:picLocks noChangeAspect="1"/>
          </p:cNvPicPr>
          <p:nvPr/>
        </p:nvPicPr>
        <p:blipFill>
          <a:blip r:embed="rId2"/>
          <a:stretch>
            <a:fillRect/>
          </a:stretch>
        </p:blipFill>
        <p:spPr>
          <a:xfrm>
            <a:off x="76200" y="1257300"/>
            <a:ext cx="4935609" cy="4229100"/>
          </a:xfrm>
          <a:prstGeom prst="rect">
            <a:avLst/>
          </a:prstGeom>
        </p:spPr>
      </p:pic>
      <p:pic>
        <p:nvPicPr>
          <p:cNvPr id="3" name="Picture 2">
            <a:extLst>
              <a:ext uri="{FF2B5EF4-FFF2-40B4-BE49-F238E27FC236}">
                <a16:creationId xmlns:a16="http://schemas.microsoft.com/office/drawing/2014/main" xmlns="" id="{F5D45692-C269-4D0D-9F43-8FDCEABDB4BF}"/>
              </a:ext>
            </a:extLst>
          </p:cNvPr>
          <p:cNvPicPr>
            <a:picLocks noChangeAspect="1"/>
          </p:cNvPicPr>
          <p:nvPr/>
        </p:nvPicPr>
        <p:blipFill>
          <a:blip r:embed="rId3"/>
          <a:stretch>
            <a:fillRect/>
          </a:stretch>
        </p:blipFill>
        <p:spPr>
          <a:xfrm>
            <a:off x="4669432" y="1143000"/>
            <a:ext cx="4474568" cy="2895600"/>
          </a:xfrm>
          <a:prstGeom prst="rect">
            <a:avLst/>
          </a:prstGeom>
        </p:spPr>
      </p:pic>
      <p:pic>
        <p:nvPicPr>
          <p:cNvPr id="5" name="Picture 4">
            <a:extLst>
              <a:ext uri="{FF2B5EF4-FFF2-40B4-BE49-F238E27FC236}">
                <a16:creationId xmlns:a16="http://schemas.microsoft.com/office/drawing/2014/main" xmlns="" id="{9F542222-09A4-4E32-8FD0-3D9C0D681AC2}"/>
              </a:ext>
            </a:extLst>
          </p:cNvPr>
          <p:cNvPicPr>
            <a:picLocks noChangeAspect="1"/>
          </p:cNvPicPr>
          <p:nvPr/>
        </p:nvPicPr>
        <p:blipFill>
          <a:blip r:embed="rId4"/>
          <a:stretch>
            <a:fillRect/>
          </a:stretch>
        </p:blipFill>
        <p:spPr>
          <a:xfrm>
            <a:off x="4469959" y="4038600"/>
            <a:ext cx="4261197" cy="2107012"/>
          </a:xfrm>
          <a:prstGeom prst="rect">
            <a:avLst/>
          </a:prstGeom>
        </p:spPr>
      </p:pic>
    </p:spTree>
    <p:extLst>
      <p:ext uri="{BB962C8B-B14F-4D97-AF65-F5344CB8AC3E}">
        <p14:creationId xmlns:p14="http://schemas.microsoft.com/office/powerpoint/2010/main" val="2714435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Single Stub Matching</a:t>
            </a:r>
          </a:p>
        </p:txBody>
      </p:sp>
      <p:sp>
        <p:nvSpPr>
          <p:cNvPr id="13315" name="Text Box 49"/>
          <p:cNvSpPr txBox="1">
            <a:spLocks noChangeArrowheads="1"/>
          </p:cNvSpPr>
          <p:nvPr/>
        </p:nvSpPr>
        <p:spPr bwMode="auto">
          <a:xfrm>
            <a:off x="457200" y="1066800"/>
            <a:ext cx="838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One of the most common matching techniques at f &gt; 3 GHz</a:t>
            </a:r>
          </a:p>
          <a:p>
            <a:pPr eaLnBrk="1" hangingPunct="1">
              <a:spcBef>
                <a:spcPct val="50000"/>
              </a:spcBef>
            </a:pPr>
            <a:r>
              <a:rPr lang="en-US" altLang="en-US">
                <a:latin typeface="Times New Roman" panose="02020603050405020304" pitchFamily="18" charset="0"/>
                <a:cs typeface="Times New Roman" panose="02020603050405020304" pitchFamily="18" charset="0"/>
              </a:rPr>
              <a:t>Very low loss and does not occupy a lot of space on the circuit  </a:t>
            </a:r>
          </a:p>
        </p:txBody>
      </p:sp>
      <p:sp>
        <p:nvSpPr>
          <p:cNvPr id="13347" name="Text Box 81"/>
          <p:cNvSpPr txBox="1">
            <a:spLocks noChangeArrowheads="1"/>
          </p:cNvSpPr>
          <p:nvPr/>
        </p:nvSpPr>
        <p:spPr bwMode="auto">
          <a:xfrm>
            <a:off x="1143000" y="5739560"/>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a:solidFill>
                  <a:srgbClr val="FF0000"/>
                </a:solidFill>
                <a:latin typeface="Times New Roman" panose="02020603050405020304" pitchFamily="18" charset="0"/>
                <a:cs typeface="Times New Roman" panose="02020603050405020304" pitchFamily="18" charset="0"/>
              </a:rPr>
              <a:t>Short (open) stub can only result in a reactive element</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6829425"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18434" name="Picture 2" descr="Image result for binomial transformer design table"/>
          <p:cNvPicPr>
            <a:picLocks noChangeAspect="1" noChangeArrowheads="1"/>
          </p:cNvPicPr>
          <p:nvPr/>
        </p:nvPicPr>
        <p:blipFill rotWithShape="1">
          <a:blip r:embed="rId2">
            <a:extLst>
              <a:ext uri="{28A0092B-C50C-407E-A947-70E740481C1C}">
                <a14:useLocalDpi xmlns:a14="http://schemas.microsoft.com/office/drawing/2010/main" val="0"/>
              </a:ext>
            </a:extLst>
          </a:blip>
          <a:srcRect t="10986"/>
          <a:stretch/>
        </p:blipFill>
        <p:spPr bwMode="auto">
          <a:xfrm>
            <a:off x="685800" y="990600"/>
            <a:ext cx="791245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605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765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267200"/>
            <a:ext cx="2743200"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BAFE0A53-69CD-4F33-B63A-6435BA68EECB}"/>
              </a:ext>
            </a:extLst>
          </p:cNvPr>
          <p:cNvPicPr>
            <a:picLocks noChangeAspect="1"/>
          </p:cNvPicPr>
          <p:nvPr/>
        </p:nvPicPr>
        <p:blipFill>
          <a:blip r:embed="rId3"/>
          <a:stretch>
            <a:fillRect/>
          </a:stretch>
        </p:blipFill>
        <p:spPr>
          <a:xfrm>
            <a:off x="228600" y="990600"/>
            <a:ext cx="8858774" cy="38673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3" name="Picture 2">
            <a:extLst>
              <a:ext uri="{FF2B5EF4-FFF2-40B4-BE49-F238E27FC236}">
                <a16:creationId xmlns:a16="http://schemas.microsoft.com/office/drawing/2014/main" xmlns="" id="{CCD6DE4E-D2A0-4606-9313-DA0F8A81FFEE}"/>
              </a:ext>
            </a:extLst>
          </p:cNvPr>
          <p:cNvPicPr>
            <a:picLocks noChangeAspect="1"/>
          </p:cNvPicPr>
          <p:nvPr/>
        </p:nvPicPr>
        <p:blipFill>
          <a:blip r:embed="rId2"/>
          <a:stretch>
            <a:fillRect/>
          </a:stretch>
        </p:blipFill>
        <p:spPr>
          <a:xfrm>
            <a:off x="1295400" y="990600"/>
            <a:ext cx="5867400" cy="52049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3E89577A-1134-4B96-87F2-375293F8D5B8}"/>
              </a:ext>
            </a:extLst>
          </p:cNvPr>
          <p:cNvPicPr>
            <a:picLocks noChangeAspect="1"/>
          </p:cNvPicPr>
          <p:nvPr/>
        </p:nvPicPr>
        <p:blipFill>
          <a:blip r:embed="rId2"/>
          <a:stretch>
            <a:fillRect/>
          </a:stretch>
        </p:blipFill>
        <p:spPr>
          <a:xfrm>
            <a:off x="125835" y="1066800"/>
            <a:ext cx="8892330" cy="50669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46BBC16C-61EF-4004-BE4A-9315E1C5F1E7}"/>
              </a:ext>
            </a:extLst>
          </p:cNvPr>
          <p:cNvPicPr>
            <a:picLocks noChangeAspect="1"/>
          </p:cNvPicPr>
          <p:nvPr/>
        </p:nvPicPr>
        <p:blipFill>
          <a:blip r:embed="rId2"/>
          <a:stretch>
            <a:fillRect/>
          </a:stretch>
        </p:blipFill>
        <p:spPr>
          <a:xfrm>
            <a:off x="1181100" y="1071734"/>
            <a:ext cx="6781800" cy="5027435"/>
          </a:xfrm>
          <a:prstGeom prst="rect">
            <a:avLst/>
          </a:prstGeom>
        </p:spPr>
      </p:pic>
    </p:spTree>
    <p:extLst>
      <p:ext uri="{BB962C8B-B14F-4D97-AF65-F5344CB8AC3E}">
        <p14:creationId xmlns:p14="http://schemas.microsoft.com/office/powerpoint/2010/main" val="2766433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6800"/>
            <a:ext cx="6405341" cy="502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699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4993531"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000045"/>
            <a:ext cx="3633788" cy="2446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2" y="4038600"/>
            <a:ext cx="4471988" cy="2142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43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Multi-Section Transformer</a:t>
            </a:r>
          </a:p>
        </p:txBody>
      </p:sp>
      <p:pic>
        <p:nvPicPr>
          <p:cNvPr id="2" name="Picture 1">
            <a:extLst>
              <a:ext uri="{FF2B5EF4-FFF2-40B4-BE49-F238E27FC236}">
                <a16:creationId xmlns:a16="http://schemas.microsoft.com/office/drawing/2014/main" xmlns="" id="{891933CA-FA34-4C65-8B06-C32A2540A3C3}"/>
              </a:ext>
            </a:extLst>
          </p:cNvPr>
          <p:cNvPicPr>
            <a:picLocks noChangeAspect="1"/>
          </p:cNvPicPr>
          <p:nvPr/>
        </p:nvPicPr>
        <p:blipFill>
          <a:blip r:embed="rId2"/>
          <a:stretch>
            <a:fillRect/>
          </a:stretch>
        </p:blipFill>
        <p:spPr>
          <a:xfrm>
            <a:off x="990600" y="914400"/>
            <a:ext cx="7239000" cy="5286033"/>
          </a:xfrm>
          <a:prstGeom prst="rect">
            <a:avLst/>
          </a:prstGeom>
        </p:spPr>
      </p:pic>
    </p:spTree>
    <p:extLst>
      <p:ext uri="{BB962C8B-B14F-4D97-AF65-F5344CB8AC3E}">
        <p14:creationId xmlns:p14="http://schemas.microsoft.com/office/powerpoint/2010/main" val="12970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Tapered Lines</a:t>
            </a:r>
          </a:p>
        </p:txBody>
      </p:sp>
      <p:pic>
        <p:nvPicPr>
          <p:cNvPr id="3" name="Picture 2">
            <a:extLst>
              <a:ext uri="{FF2B5EF4-FFF2-40B4-BE49-F238E27FC236}">
                <a16:creationId xmlns:a16="http://schemas.microsoft.com/office/drawing/2014/main" xmlns="" id="{33320AFD-5B67-4033-910A-36A1AA706725}"/>
              </a:ext>
            </a:extLst>
          </p:cNvPr>
          <p:cNvPicPr>
            <a:picLocks noChangeAspect="1"/>
          </p:cNvPicPr>
          <p:nvPr/>
        </p:nvPicPr>
        <p:blipFill>
          <a:blip r:embed="rId2"/>
          <a:stretch>
            <a:fillRect/>
          </a:stretch>
        </p:blipFill>
        <p:spPr>
          <a:xfrm>
            <a:off x="830510" y="2380376"/>
            <a:ext cx="7482980" cy="3791824"/>
          </a:xfrm>
          <a:prstGeom prst="rect">
            <a:avLst/>
          </a:prstGeom>
        </p:spPr>
      </p:pic>
      <p:pic>
        <p:nvPicPr>
          <p:cNvPr id="4" name="Picture 3">
            <a:extLst>
              <a:ext uri="{FF2B5EF4-FFF2-40B4-BE49-F238E27FC236}">
                <a16:creationId xmlns:a16="http://schemas.microsoft.com/office/drawing/2014/main" xmlns="" id="{6379E69D-B689-4F16-9088-DE777AED4653}"/>
              </a:ext>
            </a:extLst>
          </p:cNvPr>
          <p:cNvPicPr>
            <a:picLocks noChangeAspect="1"/>
          </p:cNvPicPr>
          <p:nvPr/>
        </p:nvPicPr>
        <p:blipFill>
          <a:blip r:embed="rId3"/>
          <a:stretch>
            <a:fillRect/>
          </a:stretch>
        </p:blipFill>
        <p:spPr>
          <a:xfrm>
            <a:off x="-304800" y="1009772"/>
            <a:ext cx="4352171" cy="1467103"/>
          </a:xfrm>
          <a:prstGeom prst="rect">
            <a:avLst/>
          </a:prstGeom>
        </p:spPr>
      </p:pic>
      <p:pic>
        <p:nvPicPr>
          <p:cNvPr id="6" name="Picture 5">
            <a:extLst>
              <a:ext uri="{FF2B5EF4-FFF2-40B4-BE49-F238E27FC236}">
                <a16:creationId xmlns:a16="http://schemas.microsoft.com/office/drawing/2014/main" xmlns="" id="{9E9F0ADE-D2B8-4DEA-8949-3A01D3A809B4}"/>
              </a:ext>
            </a:extLst>
          </p:cNvPr>
          <p:cNvPicPr>
            <a:picLocks noChangeAspect="1"/>
          </p:cNvPicPr>
          <p:nvPr/>
        </p:nvPicPr>
        <p:blipFill>
          <a:blip r:embed="rId4"/>
          <a:stretch>
            <a:fillRect/>
          </a:stretch>
        </p:blipFill>
        <p:spPr>
          <a:xfrm>
            <a:off x="3816833" y="1097370"/>
            <a:ext cx="5100506" cy="12919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Tapered Lines</a:t>
            </a:r>
          </a:p>
        </p:txBody>
      </p:sp>
      <p:pic>
        <p:nvPicPr>
          <p:cNvPr id="31748" name="Picture 1"/>
          <p:cNvPicPr>
            <a:picLocks noChangeAspect="1"/>
          </p:cNvPicPr>
          <p:nvPr/>
        </p:nvPicPr>
        <p:blipFill>
          <a:blip r:embed="rId2">
            <a:extLst>
              <a:ext uri="{28A0092B-C50C-407E-A947-70E740481C1C}">
                <a14:useLocalDpi xmlns:a14="http://schemas.microsoft.com/office/drawing/2010/main" val="0"/>
              </a:ext>
            </a:extLst>
          </a:blip>
          <a:srcRect b="57249"/>
          <a:stretch>
            <a:fillRect/>
          </a:stretch>
        </p:blipFill>
        <p:spPr bwMode="auto">
          <a:xfrm>
            <a:off x="533400" y="1066800"/>
            <a:ext cx="3467100" cy="14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
          <p:cNvPicPr>
            <a:picLocks noChangeAspect="1"/>
          </p:cNvPicPr>
          <p:nvPr/>
        </p:nvPicPr>
        <p:blipFill>
          <a:blip r:embed="rId2">
            <a:extLst>
              <a:ext uri="{28A0092B-C50C-407E-A947-70E740481C1C}">
                <a14:useLocalDpi xmlns:a14="http://schemas.microsoft.com/office/drawing/2010/main" val="0"/>
              </a:ext>
            </a:extLst>
          </a:blip>
          <a:srcRect t="50000" b="7950"/>
          <a:stretch>
            <a:fillRect/>
          </a:stretch>
        </p:blipFill>
        <p:spPr bwMode="auto">
          <a:xfrm>
            <a:off x="4547879" y="991453"/>
            <a:ext cx="3894137" cy="158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4BA1A85B-CD30-4DEA-A77D-5CBB51EC15F5}"/>
              </a:ext>
            </a:extLst>
          </p:cNvPr>
          <p:cNvPicPr>
            <a:picLocks noChangeAspect="1"/>
          </p:cNvPicPr>
          <p:nvPr/>
        </p:nvPicPr>
        <p:blipFill>
          <a:blip r:embed="rId3"/>
          <a:stretch>
            <a:fillRect/>
          </a:stretch>
        </p:blipFill>
        <p:spPr>
          <a:xfrm>
            <a:off x="964734" y="2556545"/>
            <a:ext cx="7214532" cy="872455"/>
          </a:xfrm>
          <a:prstGeom prst="rect">
            <a:avLst/>
          </a:prstGeom>
        </p:spPr>
      </p:pic>
      <p:pic>
        <p:nvPicPr>
          <p:cNvPr id="3" name="Picture 2">
            <a:extLst>
              <a:ext uri="{FF2B5EF4-FFF2-40B4-BE49-F238E27FC236}">
                <a16:creationId xmlns:a16="http://schemas.microsoft.com/office/drawing/2014/main" xmlns="" id="{1022F7DF-32F2-4E5B-9048-7D939B9C28B7}"/>
              </a:ext>
            </a:extLst>
          </p:cNvPr>
          <p:cNvPicPr>
            <a:picLocks noChangeAspect="1"/>
          </p:cNvPicPr>
          <p:nvPr/>
        </p:nvPicPr>
        <p:blipFill>
          <a:blip r:embed="rId4"/>
          <a:stretch>
            <a:fillRect/>
          </a:stretch>
        </p:blipFill>
        <p:spPr>
          <a:xfrm>
            <a:off x="1981200" y="3352800"/>
            <a:ext cx="5715000" cy="2785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Single Stub Matching</a:t>
            </a:r>
          </a:p>
        </p:txBody>
      </p:sp>
      <p:sp>
        <p:nvSpPr>
          <p:cNvPr id="14347" name="Text Box 58"/>
          <p:cNvSpPr txBox="1">
            <a:spLocks noChangeArrowheads="1"/>
          </p:cNvSpPr>
          <p:nvPr/>
        </p:nvSpPr>
        <p:spPr bwMode="auto">
          <a:xfrm>
            <a:off x="6781800" y="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Z</a:t>
            </a:r>
            <a:r>
              <a:rPr lang="en-US" altLang="en-US" baseline="-25000">
                <a:latin typeface="Times New Roman" panose="02020603050405020304" pitchFamily="18" charset="0"/>
                <a:cs typeface="Times New Roman" panose="02020603050405020304" pitchFamily="18" charset="0"/>
              </a:rPr>
              <a:t>l </a:t>
            </a:r>
            <a:r>
              <a:rPr lang="en-US" altLang="en-US">
                <a:latin typeface="Times New Roman" panose="02020603050405020304" pitchFamily="18" charset="0"/>
                <a:cs typeface="Times New Roman" panose="02020603050405020304" pitchFamily="18" charset="0"/>
              </a:rPr>
              <a:t>=60 – j80(</a:t>
            </a:r>
            <a:r>
              <a:rPr lang="el-GR" altLang="en-US">
                <a:latin typeface="Times New Roman" panose="02020603050405020304" pitchFamily="18" charset="0"/>
                <a:cs typeface="Times New Roman" panose="02020603050405020304" pitchFamily="18" charset="0"/>
              </a:rPr>
              <a:t>Ω</a:t>
            </a:r>
            <a:r>
              <a:rPr lang="en-US" altLang="en-US">
                <a:latin typeface="Times New Roman" panose="02020603050405020304" pitchFamily="18" charset="0"/>
                <a:cs typeface="Times New Roman" panose="02020603050405020304" pitchFamily="18" charset="0"/>
              </a:rPr>
              <a:t>)</a:t>
            </a:r>
            <a:endParaRPr lang="en-US" altLang="en-US" baseline="-25000">
              <a:latin typeface="Times New Roman" panose="02020603050405020304" pitchFamily="18" charset="0"/>
              <a:cs typeface="Times New Roman" panose="02020603050405020304" pitchFamily="18" charset="0"/>
            </a:endParaRPr>
          </a:p>
        </p:txBody>
      </p:sp>
      <p:sp>
        <p:nvSpPr>
          <p:cNvPr id="14356" name="Text Box 58"/>
          <p:cNvSpPr txBox="1">
            <a:spLocks noChangeArrowheads="1"/>
          </p:cNvSpPr>
          <p:nvPr/>
        </p:nvSpPr>
        <p:spPr bwMode="auto">
          <a:xfrm>
            <a:off x="6781800" y="4572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Z</a:t>
            </a:r>
            <a:r>
              <a:rPr lang="en-US" altLang="en-US" baseline="-25000">
                <a:latin typeface="Times New Roman" panose="02020603050405020304" pitchFamily="18" charset="0"/>
                <a:cs typeface="Times New Roman" panose="02020603050405020304" pitchFamily="18" charset="0"/>
              </a:rPr>
              <a:t>0 </a:t>
            </a:r>
            <a:r>
              <a:rPr lang="en-US" altLang="en-US">
                <a:latin typeface="Times New Roman" panose="02020603050405020304" pitchFamily="18" charset="0"/>
                <a:cs typeface="Times New Roman" panose="02020603050405020304" pitchFamily="18" charset="0"/>
              </a:rPr>
              <a:t>=50 (</a:t>
            </a:r>
            <a:r>
              <a:rPr lang="el-GR" altLang="en-US">
                <a:latin typeface="Times New Roman" panose="02020603050405020304" pitchFamily="18" charset="0"/>
                <a:cs typeface="Times New Roman" panose="02020603050405020304" pitchFamily="18" charset="0"/>
              </a:rPr>
              <a:t>Ω</a:t>
            </a:r>
            <a:r>
              <a:rPr lang="en-US" altLang="en-US">
                <a:latin typeface="Times New Roman" panose="02020603050405020304" pitchFamily="18" charset="0"/>
                <a:cs typeface="Times New Roman" panose="02020603050405020304" pitchFamily="18" charset="0"/>
              </a:rPr>
              <a:t>)</a:t>
            </a:r>
            <a:endParaRPr lang="en-US" altLang="en-US" baseline="-25000">
              <a:latin typeface="Times New Roman" panose="02020603050405020304" pitchFamily="18" charset="0"/>
              <a:cs typeface="Times New Roman" panose="02020603050405020304" pitchFamily="18" charset="0"/>
            </a:endParaRPr>
          </a:p>
        </p:txBody>
      </p:sp>
      <p:sp>
        <p:nvSpPr>
          <p:cNvPr id="56" name="Text Box 58"/>
          <p:cNvSpPr txBox="1">
            <a:spLocks noChangeArrowheads="1"/>
          </p:cNvSpPr>
          <p:nvPr/>
        </p:nvSpPr>
        <p:spPr bwMode="auto">
          <a:xfrm>
            <a:off x="152400" y="23622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latin typeface="Times New Roman" panose="02020603050405020304" pitchFamily="18" charset="0"/>
                <a:cs typeface="Times New Roman" panose="02020603050405020304" pitchFamily="18" charset="0"/>
              </a:rPr>
              <a:t>z</a:t>
            </a:r>
            <a:r>
              <a:rPr lang="en-US" altLang="en-US" baseline="-25000">
                <a:solidFill>
                  <a:srgbClr val="FF0000"/>
                </a:solidFill>
                <a:latin typeface="Times New Roman" panose="02020603050405020304" pitchFamily="18" charset="0"/>
                <a:cs typeface="Times New Roman" panose="02020603050405020304" pitchFamily="18" charset="0"/>
              </a:rPr>
              <a:t>l </a:t>
            </a:r>
            <a:r>
              <a:rPr lang="en-US" altLang="en-US">
                <a:solidFill>
                  <a:srgbClr val="FF0000"/>
                </a:solidFill>
                <a:latin typeface="Times New Roman" panose="02020603050405020304" pitchFamily="18" charset="0"/>
                <a:cs typeface="Times New Roman" panose="02020603050405020304" pitchFamily="18" charset="0"/>
              </a:rPr>
              <a:t>=1.2 – j1.6</a:t>
            </a:r>
            <a:endParaRPr lang="en-US" altLang="en-US" baseline="-25000">
              <a:solidFill>
                <a:srgbClr val="FF0000"/>
              </a:solidFill>
              <a:latin typeface="Times New Roman" panose="02020603050405020304" pitchFamily="18" charset="0"/>
              <a:cs typeface="Times New Roman" panose="02020603050405020304" pitchFamily="18" charset="0"/>
            </a:endParaRPr>
          </a:p>
        </p:txBody>
      </p:sp>
      <p:pic>
        <p:nvPicPr>
          <p:cNvPr id="14358" name="Picture 4" descr="http://upload.wikimedia.org/wikipedia/commons/c/c3/Smith_chart_bmd.gif"/>
          <p:cNvPicPr>
            <a:picLocks noChangeAspect="1" noChangeArrowheads="1"/>
          </p:cNvPicPr>
          <p:nvPr/>
        </p:nvPicPr>
        <p:blipFill>
          <a:blip r:embed="rId2">
            <a:extLst>
              <a:ext uri="{28A0092B-C50C-407E-A947-70E740481C1C}">
                <a14:useLocalDpi xmlns:a14="http://schemas.microsoft.com/office/drawing/2010/main" val="0"/>
              </a:ext>
            </a:extLst>
          </a:blip>
          <a:srcRect t="7713" b="15158"/>
          <a:stretch>
            <a:fillRect/>
          </a:stretch>
        </p:blipFill>
        <p:spPr bwMode="auto">
          <a:xfrm>
            <a:off x="3048000" y="962025"/>
            <a:ext cx="60960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Oval 52"/>
          <p:cNvSpPr>
            <a:spLocks noChangeArrowheads="1"/>
          </p:cNvSpPr>
          <p:nvPr/>
        </p:nvSpPr>
        <p:spPr bwMode="auto">
          <a:xfrm>
            <a:off x="7064375" y="4968875"/>
            <a:ext cx="76200" cy="7620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 name="Oval 58"/>
          <p:cNvSpPr/>
          <p:nvPr/>
        </p:nvSpPr>
        <p:spPr>
          <a:xfrm>
            <a:off x="4648200" y="2514600"/>
            <a:ext cx="2819400" cy="2895600"/>
          </a:xfrm>
          <a:prstGeom prst="ellipse">
            <a:avLst/>
          </a:prstGeom>
          <a:noFill/>
          <a:ln>
            <a:solidFill>
              <a:srgbClr val="00CC66"/>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 64"/>
          <p:cNvGrpSpPr>
            <a:grpSpLocks/>
          </p:cNvGrpSpPr>
          <p:nvPr/>
        </p:nvGrpSpPr>
        <p:grpSpPr bwMode="auto">
          <a:xfrm>
            <a:off x="5113338" y="2887663"/>
            <a:ext cx="1978025" cy="2106612"/>
            <a:chOff x="5113020" y="2887980"/>
            <a:chExt cx="1977661" cy="2106658"/>
          </a:xfrm>
        </p:grpSpPr>
        <p:cxnSp>
          <p:nvCxnSpPr>
            <p:cNvPr id="61" name="Straight Connector 60"/>
            <p:cNvCxnSpPr/>
            <p:nvPr/>
          </p:nvCxnSpPr>
          <p:spPr>
            <a:xfrm rot="16200000" flipH="1">
              <a:off x="6077141" y="3981098"/>
              <a:ext cx="1047773" cy="979308"/>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rot="16200000" flipH="1">
              <a:off x="5078787" y="2922213"/>
              <a:ext cx="1047773" cy="979307"/>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64" name="Oval 52"/>
          <p:cNvSpPr>
            <a:spLocks noChangeArrowheads="1"/>
          </p:cNvSpPr>
          <p:nvPr/>
        </p:nvSpPr>
        <p:spPr bwMode="auto">
          <a:xfrm>
            <a:off x="5083175" y="2849563"/>
            <a:ext cx="76200" cy="76200"/>
          </a:xfrm>
          <a:prstGeom prst="ellipse">
            <a:avLst/>
          </a:prstGeom>
          <a:solidFill>
            <a:schemeClr val="accent2">
              <a:lumMod val="75000"/>
            </a:schemeClr>
          </a:solidFill>
          <a:ln w="9525">
            <a:solidFill>
              <a:schemeClr val="tx1"/>
            </a:solidFill>
            <a:round/>
            <a:headEnd/>
            <a:tailEnd/>
          </a:ln>
        </p:spPr>
        <p:txBody>
          <a:bodyPr wrap="none" anchor="ctr"/>
          <a:lstStyle/>
          <a:p>
            <a:pPr eaLnBrk="1" hangingPunct="1">
              <a:defRPr/>
            </a:pPr>
            <a:endParaRPr lang="en-US">
              <a:latin typeface="Arial" charset="0"/>
            </a:endParaRPr>
          </a:p>
        </p:txBody>
      </p:sp>
      <p:sp>
        <p:nvSpPr>
          <p:cNvPr id="66" name="Text Box 58"/>
          <p:cNvSpPr txBox="1">
            <a:spLocks noChangeArrowheads="1"/>
          </p:cNvSpPr>
          <p:nvPr/>
        </p:nvSpPr>
        <p:spPr bwMode="auto">
          <a:xfrm>
            <a:off x="152400" y="28956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2060"/>
                </a:solidFill>
                <a:latin typeface="Times New Roman" panose="02020603050405020304" pitchFamily="18" charset="0"/>
                <a:cs typeface="Times New Roman" panose="02020603050405020304" pitchFamily="18" charset="0"/>
              </a:rPr>
              <a:t>y</a:t>
            </a:r>
            <a:r>
              <a:rPr lang="en-US" altLang="en-US" baseline="-25000">
                <a:solidFill>
                  <a:srgbClr val="002060"/>
                </a:solidFill>
                <a:latin typeface="Times New Roman" panose="02020603050405020304" pitchFamily="18" charset="0"/>
                <a:cs typeface="Times New Roman" panose="02020603050405020304" pitchFamily="18" charset="0"/>
              </a:rPr>
              <a:t>l </a:t>
            </a:r>
            <a:r>
              <a:rPr lang="en-US" altLang="en-US">
                <a:solidFill>
                  <a:srgbClr val="002060"/>
                </a:solidFill>
                <a:latin typeface="Times New Roman" panose="02020603050405020304" pitchFamily="18" charset="0"/>
                <a:cs typeface="Times New Roman" panose="02020603050405020304" pitchFamily="18" charset="0"/>
              </a:rPr>
              <a:t>=0.3 + j0.4</a:t>
            </a:r>
            <a:endParaRPr lang="en-US" altLang="en-US" baseline="-25000">
              <a:solidFill>
                <a:srgbClr val="002060"/>
              </a:solidFill>
              <a:latin typeface="Times New Roman" panose="02020603050405020304" pitchFamily="18" charset="0"/>
              <a:cs typeface="Times New Roman" panose="02020603050405020304" pitchFamily="18" charset="0"/>
            </a:endParaRPr>
          </a:p>
        </p:txBody>
      </p:sp>
      <p:sp>
        <p:nvSpPr>
          <p:cNvPr id="69" name="Oval 52"/>
          <p:cNvSpPr>
            <a:spLocks noChangeArrowheads="1"/>
          </p:cNvSpPr>
          <p:nvPr/>
        </p:nvSpPr>
        <p:spPr bwMode="auto">
          <a:xfrm>
            <a:off x="6873875" y="2765425"/>
            <a:ext cx="76200" cy="76200"/>
          </a:xfrm>
          <a:prstGeom prst="ellipse">
            <a:avLst/>
          </a:prstGeom>
          <a:solidFill>
            <a:srgbClr val="00CC66"/>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0" name="Oval 52"/>
          <p:cNvSpPr>
            <a:spLocks noChangeArrowheads="1"/>
          </p:cNvSpPr>
          <p:nvPr/>
        </p:nvSpPr>
        <p:spPr bwMode="auto">
          <a:xfrm>
            <a:off x="6880225" y="5051425"/>
            <a:ext cx="76200" cy="76200"/>
          </a:xfrm>
          <a:prstGeom prst="ellipse">
            <a:avLst/>
          </a:prstGeom>
          <a:solidFill>
            <a:srgbClr val="41789C"/>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72" name="Straight Connector 71"/>
          <p:cNvCxnSpPr/>
          <p:nvPr/>
        </p:nvCxnSpPr>
        <p:spPr>
          <a:xfrm rot="5400000" flipH="1" flipV="1">
            <a:off x="5676900" y="1638300"/>
            <a:ext cx="2743200" cy="190500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6200000" flipV="1">
            <a:off x="3771900" y="1638300"/>
            <a:ext cx="2438400" cy="220980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H="1">
            <a:off x="5753100" y="4305300"/>
            <a:ext cx="2590800" cy="190500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9" idx="0"/>
          </p:cNvCxnSpPr>
          <p:nvPr/>
        </p:nvCxnSpPr>
        <p:spPr>
          <a:xfrm rot="5400000" flipH="1" flipV="1">
            <a:off x="6115050" y="2457451"/>
            <a:ext cx="3175" cy="114300"/>
          </a:xfrm>
          <a:prstGeom prst="straightConnector1">
            <a:avLst/>
          </a:prstGeom>
          <a:ln>
            <a:solidFill>
              <a:srgbClr val="00CC66"/>
            </a:solidFill>
            <a:tailEnd type="arrow"/>
          </a:ln>
        </p:spPr>
        <p:style>
          <a:lnRef idx="2">
            <a:schemeClr val="accent1"/>
          </a:lnRef>
          <a:fillRef idx="0">
            <a:schemeClr val="accent1"/>
          </a:fillRef>
          <a:effectRef idx="1">
            <a:schemeClr val="accent1"/>
          </a:effectRef>
          <a:fontRef idx="minor">
            <a:schemeClr val="tx1"/>
          </a:fontRef>
        </p:style>
      </p:cxnSp>
      <p:sp>
        <p:nvSpPr>
          <p:cNvPr id="81" name="Text Box 58"/>
          <p:cNvSpPr txBox="1">
            <a:spLocks noChangeArrowheads="1"/>
          </p:cNvSpPr>
          <p:nvPr/>
        </p:nvSpPr>
        <p:spPr bwMode="auto">
          <a:xfrm>
            <a:off x="5867400" y="19812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CC66"/>
                </a:solidFill>
                <a:latin typeface="Times New Roman" panose="02020603050405020304" pitchFamily="18" charset="0"/>
                <a:cs typeface="Times New Roman" panose="02020603050405020304" pitchFamily="18" charset="0"/>
              </a:rPr>
              <a:t>d</a:t>
            </a:r>
            <a:r>
              <a:rPr lang="en-US" altLang="en-US" baseline="-25000">
                <a:solidFill>
                  <a:srgbClr val="00CC66"/>
                </a:solidFill>
                <a:latin typeface="Times New Roman" panose="02020603050405020304" pitchFamily="18" charset="0"/>
                <a:cs typeface="Times New Roman" panose="02020603050405020304" pitchFamily="18" charset="0"/>
              </a:rPr>
              <a:t>1</a:t>
            </a:r>
          </a:p>
        </p:txBody>
      </p:sp>
      <p:sp>
        <p:nvSpPr>
          <p:cNvPr id="82" name="Text Box 58"/>
          <p:cNvSpPr txBox="1">
            <a:spLocks noChangeArrowheads="1"/>
          </p:cNvSpPr>
          <p:nvPr/>
        </p:nvSpPr>
        <p:spPr bwMode="auto">
          <a:xfrm>
            <a:off x="7543800" y="40386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41789C"/>
                </a:solidFill>
                <a:latin typeface="Times New Roman" panose="02020603050405020304" pitchFamily="18" charset="0"/>
                <a:cs typeface="Times New Roman" panose="02020603050405020304" pitchFamily="18" charset="0"/>
              </a:rPr>
              <a:t>d</a:t>
            </a:r>
            <a:r>
              <a:rPr lang="en-US" altLang="en-US" baseline="-25000">
                <a:solidFill>
                  <a:srgbClr val="41789C"/>
                </a:solidFill>
                <a:latin typeface="Times New Roman" panose="02020603050405020304" pitchFamily="18" charset="0"/>
                <a:cs typeface="Times New Roman" panose="02020603050405020304" pitchFamily="18" charset="0"/>
              </a:rPr>
              <a:t>2</a:t>
            </a:r>
          </a:p>
        </p:txBody>
      </p:sp>
      <p:cxnSp>
        <p:nvCxnSpPr>
          <p:cNvPr id="83" name="Straight Arrow Connector 82"/>
          <p:cNvCxnSpPr>
            <a:stCxn id="59" idx="6"/>
          </p:cNvCxnSpPr>
          <p:nvPr/>
        </p:nvCxnSpPr>
        <p:spPr>
          <a:xfrm>
            <a:off x="7467600" y="3962400"/>
            <a:ext cx="1588" cy="152400"/>
          </a:xfrm>
          <a:prstGeom prst="straightConnector1">
            <a:avLst/>
          </a:prstGeom>
          <a:ln>
            <a:solidFill>
              <a:srgbClr val="41789C"/>
            </a:solidFill>
            <a:tailEnd type="arrow"/>
          </a:ln>
        </p:spPr>
        <p:style>
          <a:lnRef idx="2">
            <a:schemeClr val="accent1"/>
          </a:lnRef>
          <a:fillRef idx="0">
            <a:schemeClr val="accent1"/>
          </a:fillRef>
          <a:effectRef idx="1">
            <a:schemeClr val="accent1"/>
          </a:effectRef>
          <a:fontRef idx="minor">
            <a:schemeClr val="tx1"/>
          </a:fontRef>
        </p:style>
      </p:cxnSp>
      <p:sp>
        <p:nvSpPr>
          <p:cNvPr id="86" name="Text Box 58"/>
          <p:cNvSpPr txBox="1">
            <a:spLocks noChangeArrowheads="1"/>
          </p:cNvSpPr>
          <p:nvPr/>
        </p:nvSpPr>
        <p:spPr bwMode="auto">
          <a:xfrm>
            <a:off x="7086600" y="25146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CC66"/>
                </a:solidFill>
                <a:latin typeface="Times New Roman" panose="02020603050405020304" pitchFamily="18" charset="0"/>
                <a:cs typeface="Times New Roman" panose="02020603050405020304" pitchFamily="18" charset="0"/>
              </a:rPr>
              <a:t>y</a:t>
            </a:r>
            <a:r>
              <a:rPr lang="en-US" altLang="en-US" baseline="-25000">
                <a:solidFill>
                  <a:srgbClr val="00CC66"/>
                </a:solidFill>
                <a:latin typeface="Times New Roman" panose="02020603050405020304" pitchFamily="18" charset="0"/>
                <a:cs typeface="Times New Roman" panose="02020603050405020304" pitchFamily="18" charset="0"/>
              </a:rPr>
              <a:t>1</a:t>
            </a:r>
          </a:p>
        </p:txBody>
      </p:sp>
      <p:sp>
        <p:nvSpPr>
          <p:cNvPr id="87" name="Text Box 58"/>
          <p:cNvSpPr txBox="1">
            <a:spLocks noChangeArrowheads="1"/>
          </p:cNvSpPr>
          <p:nvPr/>
        </p:nvSpPr>
        <p:spPr bwMode="auto">
          <a:xfrm>
            <a:off x="6553200" y="5257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41789C"/>
                </a:solidFill>
                <a:latin typeface="Times New Roman" panose="02020603050405020304" pitchFamily="18" charset="0"/>
                <a:cs typeface="Times New Roman" panose="02020603050405020304" pitchFamily="18" charset="0"/>
              </a:rPr>
              <a:t>y</a:t>
            </a:r>
            <a:r>
              <a:rPr lang="en-US" altLang="en-US" baseline="-25000">
                <a:solidFill>
                  <a:srgbClr val="41789C"/>
                </a:solidFill>
                <a:latin typeface="Times New Roman" panose="02020603050405020304" pitchFamily="18" charset="0"/>
                <a:cs typeface="Times New Roman" panose="02020603050405020304" pitchFamily="18" charset="0"/>
              </a:rPr>
              <a:t>2</a:t>
            </a:r>
          </a:p>
        </p:txBody>
      </p:sp>
      <p:sp>
        <p:nvSpPr>
          <p:cNvPr id="88" name="Text Box 58"/>
          <p:cNvSpPr txBox="1">
            <a:spLocks noChangeArrowheads="1"/>
          </p:cNvSpPr>
          <p:nvPr/>
        </p:nvSpPr>
        <p:spPr bwMode="auto">
          <a:xfrm>
            <a:off x="152400" y="3581400"/>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CC66"/>
                </a:solidFill>
                <a:latin typeface="Times New Roman" panose="02020603050405020304" pitchFamily="18" charset="0"/>
                <a:cs typeface="Times New Roman" panose="02020603050405020304" pitchFamily="18" charset="0"/>
              </a:rPr>
              <a:t>d</a:t>
            </a:r>
            <a:r>
              <a:rPr lang="en-US" altLang="en-US" baseline="-25000">
                <a:solidFill>
                  <a:srgbClr val="00CC66"/>
                </a:solidFill>
                <a:latin typeface="Times New Roman" panose="02020603050405020304" pitchFamily="18" charset="0"/>
                <a:cs typeface="Times New Roman" panose="02020603050405020304" pitchFamily="18" charset="0"/>
              </a:rPr>
              <a:t>1 </a:t>
            </a:r>
            <a:r>
              <a:rPr lang="en-US" altLang="en-US">
                <a:solidFill>
                  <a:srgbClr val="00CC66"/>
                </a:solidFill>
                <a:latin typeface="Times New Roman" panose="02020603050405020304" pitchFamily="18" charset="0"/>
                <a:cs typeface="Times New Roman" panose="02020603050405020304" pitchFamily="18" charset="0"/>
              </a:rPr>
              <a:t>=0.176-0.065=0.110</a:t>
            </a:r>
            <a:r>
              <a:rPr lang="el-GR" altLang="en-US">
                <a:solidFill>
                  <a:srgbClr val="00CC66"/>
                </a:solidFill>
                <a:latin typeface="Times New Roman" panose="02020603050405020304" pitchFamily="18" charset="0"/>
                <a:cs typeface="Times New Roman" panose="02020603050405020304" pitchFamily="18" charset="0"/>
              </a:rPr>
              <a:t>λ</a:t>
            </a:r>
            <a:endParaRPr lang="en-US" altLang="en-US" baseline="-25000">
              <a:solidFill>
                <a:srgbClr val="00CC66"/>
              </a:solidFill>
              <a:latin typeface="Times New Roman" panose="02020603050405020304" pitchFamily="18" charset="0"/>
              <a:cs typeface="Times New Roman" panose="02020603050405020304" pitchFamily="18" charset="0"/>
            </a:endParaRPr>
          </a:p>
        </p:txBody>
      </p:sp>
      <p:sp>
        <p:nvSpPr>
          <p:cNvPr id="89" name="Text Box 58"/>
          <p:cNvSpPr txBox="1">
            <a:spLocks noChangeArrowheads="1"/>
          </p:cNvSpPr>
          <p:nvPr/>
        </p:nvSpPr>
        <p:spPr bwMode="auto">
          <a:xfrm>
            <a:off x="152400" y="4495800"/>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41789C"/>
                </a:solidFill>
                <a:latin typeface="Times New Roman" panose="02020603050405020304" pitchFamily="18" charset="0"/>
                <a:cs typeface="Times New Roman" panose="02020603050405020304" pitchFamily="18" charset="0"/>
              </a:rPr>
              <a:t>d</a:t>
            </a:r>
            <a:r>
              <a:rPr lang="en-US" altLang="en-US" baseline="-25000">
                <a:solidFill>
                  <a:srgbClr val="41789C"/>
                </a:solidFill>
                <a:latin typeface="Times New Roman" panose="02020603050405020304" pitchFamily="18" charset="0"/>
                <a:cs typeface="Times New Roman" panose="02020603050405020304" pitchFamily="18" charset="0"/>
              </a:rPr>
              <a:t>2 </a:t>
            </a:r>
            <a:r>
              <a:rPr lang="en-US" altLang="en-US">
                <a:solidFill>
                  <a:srgbClr val="41789C"/>
                </a:solidFill>
                <a:latin typeface="Times New Roman" panose="02020603050405020304" pitchFamily="18" charset="0"/>
                <a:cs typeface="Times New Roman" panose="02020603050405020304" pitchFamily="18" charset="0"/>
              </a:rPr>
              <a:t>=0.325-0.065=0.260</a:t>
            </a:r>
            <a:r>
              <a:rPr lang="el-GR" altLang="en-US">
                <a:solidFill>
                  <a:srgbClr val="41789C"/>
                </a:solidFill>
                <a:latin typeface="Times New Roman" panose="02020603050405020304" pitchFamily="18" charset="0"/>
                <a:cs typeface="Times New Roman" panose="02020603050405020304" pitchFamily="18" charset="0"/>
              </a:rPr>
              <a:t>λ</a:t>
            </a:r>
            <a:endParaRPr lang="en-US" altLang="en-US" baseline="-25000">
              <a:solidFill>
                <a:srgbClr val="41789C"/>
              </a:solidFill>
              <a:latin typeface="Times New Roman" panose="02020603050405020304" pitchFamily="18" charset="0"/>
              <a:cs typeface="Times New Roman" panose="02020603050405020304" pitchFamily="18" charset="0"/>
            </a:endParaRPr>
          </a:p>
        </p:txBody>
      </p:sp>
      <p:sp>
        <p:nvSpPr>
          <p:cNvPr id="90" name="Text Box 58"/>
          <p:cNvSpPr txBox="1">
            <a:spLocks noChangeArrowheads="1"/>
          </p:cNvSpPr>
          <p:nvPr/>
        </p:nvSpPr>
        <p:spPr bwMode="auto">
          <a:xfrm>
            <a:off x="228600" y="40386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CC66"/>
                </a:solidFill>
                <a:latin typeface="Times New Roman" panose="02020603050405020304" pitchFamily="18" charset="0"/>
                <a:cs typeface="Times New Roman" panose="02020603050405020304" pitchFamily="18" charset="0"/>
              </a:rPr>
              <a:t>y</a:t>
            </a:r>
            <a:r>
              <a:rPr lang="en-US" altLang="en-US" baseline="-25000">
                <a:solidFill>
                  <a:srgbClr val="00CC66"/>
                </a:solidFill>
                <a:latin typeface="Times New Roman" panose="02020603050405020304" pitchFamily="18" charset="0"/>
                <a:cs typeface="Times New Roman" panose="02020603050405020304" pitchFamily="18" charset="0"/>
              </a:rPr>
              <a:t>1 </a:t>
            </a:r>
            <a:r>
              <a:rPr lang="en-US" altLang="en-US">
                <a:solidFill>
                  <a:srgbClr val="00CC66"/>
                </a:solidFill>
                <a:latin typeface="Times New Roman" panose="02020603050405020304" pitchFamily="18" charset="0"/>
                <a:cs typeface="Times New Roman" panose="02020603050405020304" pitchFamily="18" charset="0"/>
              </a:rPr>
              <a:t>=1+j1.47</a:t>
            </a:r>
            <a:endParaRPr lang="en-US" altLang="en-US" baseline="-25000">
              <a:solidFill>
                <a:srgbClr val="00CC66"/>
              </a:solidFill>
              <a:latin typeface="Times New Roman" panose="02020603050405020304" pitchFamily="18" charset="0"/>
              <a:cs typeface="Times New Roman" panose="02020603050405020304" pitchFamily="18" charset="0"/>
            </a:endParaRPr>
          </a:p>
        </p:txBody>
      </p:sp>
      <p:sp>
        <p:nvSpPr>
          <p:cNvPr id="91" name="Text Box 58"/>
          <p:cNvSpPr txBox="1">
            <a:spLocks noChangeArrowheads="1"/>
          </p:cNvSpPr>
          <p:nvPr/>
        </p:nvSpPr>
        <p:spPr bwMode="auto">
          <a:xfrm>
            <a:off x="304800" y="48768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41789C"/>
                </a:solidFill>
                <a:latin typeface="Times New Roman" panose="02020603050405020304" pitchFamily="18" charset="0"/>
                <a:cs typeface="Times New Roman" panose="02020603050405020304" pitchFamily="18" charset="0"/>
              </a:rPr>
              <a:t>y</a:t>
            </a:r>
            <a:r>
              <a:rPr lang="en-US" altLang="en-US" baseline="-25000">
                <a:solidFill>
                  <a:srgbClr val="41789C"/>
                </a:solidFill>
                <a:latin typeface="Times New Roman" panose="02020603050405020304" pitchFamily="18" charset="0"/>
                <a:cs typeface="Times New Roman" panose="02020603050405020304" pitchFamily="18" charset="0"/>
              </a:rPr>
              <a:t>2 </a:t>
            </a:r>
            <a:r>
              <a:rPr lang="en-US" altLang="en-US">
                <a:solidFill>
                  <a:srgbClr val="41789C"/>
                </a:solidFill>
                <a:latin typeface="Times New Roman" panose="02020603050405020304" pitchFamily="18" charset="0"/>
                <a:cs typeface="Times New Roman" panose="02020603050405020304" pitchFamily="18" charset="0"/>
              </a:rPr>
              <a:t>=1-j1.47</a:t>
            </a:r>
            <a:endParaRPr lang="en-US" altLang="en-US" baseline="-25000">
              <a:solidFill>
                <a:srgbClr val="41789C"/>
              </a:solidFill>
              <a:latin typeface="Times New Roman" panose="02020603050405020304" pitchFamily="18" charset="0"/>
              <a:cs typeface="Times New Roman" panose="02020603050405020304" pitchFamily="18" charset="0"/>
            </a:endParaRPr>
          </a:p>
        </p:txBody>
      </p:sp>
      <p:cxnSp>
        <p:nvCxnSpPr>
          <p:cNvPr id="93" name="Straight Connector 92"/>
          <p:cNvCxnSpPr/>
          <p:nvPr/>
        </p:nvCxnSpPr>
        <p:spPr>
          <a:xfrm rot="16200000" flipV="1">
            <a:off x="6896100" y="6438900"/>
            <a:ext cx="381000" cy="15240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94" name="Text Box 58"/>
          <p:cNvSpPr txBox="1">
            <a:spLocks noChangeArrowheads="1"/>
          </p:cNvSpPr>
          <p:nvPr/>
        </p:nvSpPr>
        <p:spPr bwMode="auto">
          <a:xfrm>
            <a:off x="7239000" y="6396038"/>
            <a:ext cx="60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030A0"/>
                </a:solidFill>
                <a:latin typeface="Times New Roman" panose="02020603050405020304" pitchFamily="18" charset="0"/>
                <a:cs typeface="Times New Roman" panose="02020603050405020304" pitchFamily="18" charset="0"/>
              </a:rPr>
              <a:t>l</a:t>
            </a:r>
            <a:r>
              <a:rPr lang="en-US" altLang="en-US" baseline="-25000">
                <a:solidFill>
                  <a:srgbClr val="7030A0"/>
                </a:solidFill>
                <a:latin typeface="Times New Roman" panose="02020603050405020304" pitchFamily="18" charset="0"/>
                <a:cs typeface="Times New Roman" panose="02020603050405020304" pitchFamily="18" charset="0"/>
              </a:rPr>
              <a:t>1</a:t>
            </a:r>
          </a:p>
        </p:txBody>
      </p:sp>
      <p:sp>
        <p:nvSpPr>
          <p:cNvPr id="95" name="Text Box 58"/>
          <p:cNvSpPr txBox="1">
            <a:spLocks noChangeArrowheads="1"/>
          </p:cNvSpPr>
          <p:nvPr/>
        </p:nvSpPr>
        <p:spPr bwMode="auto">
          <a:xfrm>
            <a:off x="228600" y="54864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030A0"/>
                </a:solidFill>
                <a:latin typeface="Times New Roman" panose="02020603050405020304" pitchFamily="18" charset="0"/>
                <a:cs typeface="Times New Roman" panose="02020603050405020304" pitchFamily="18" charset="0"/>
              </a:rPr>
              <a:t>l</a:t>
            </a:r>
            <a:r>
              <a:rPr lang="en-US" altLang="en-US" baseline="-25000">
                <a:solidFill>
                  <a:srgbClr val="7030A0"/>
                </a:solidFill>
                <a:latin typeface="Times New Roman" panose="02020603050405020304" pitchFamily="18" charset="0"/>
                <a:cs typeface="Times New Roman" panose="02020603050405020304" pitchFamily="18" charset="0"/>
              </a:rPr>
              <a:t>1 </a:t>
            </a:r>
            <a:r>
              <a:rPr lang="en-US" altLang="en-US">
                <a:solidFill>
                  <a:srgbClr val="7030A0"/>
                </a:solidFill>
                <a:latin typeface="Times New Roman" panose="02020603050405020304" pitchFamily="18" charset="0"/>
                <a:cs typeface="Times New Roman" panose="02020603050405020304" pitchFamily="18" charset="0"/>
              </a:rPr>
              <a:t>=0.095</a:t>
            </a:r>
            <a:r>
              <a:rPr lang="el-GR" altLang="en-US">
                <a:solidFill>
                  <a:srgbClr val="7030A0"/>
                </a:solidFill>
                <a:latin typeface="Times New Roman" panose="02020603050405020304" pitchFamily="18" charset="0"/>
                <a:cs typeface="Times New Roman" panose="02020603050405020304" pitchFamily="18" charset="0"/>
              </a:rPr>
              <a:t>λ</a:t>
            </a:r>
            <a:endParaRPr lang="en-US" altLang="en-US" baseline="-25000">
              <a:solidFill>
                <a:srgbClr val="7030A0"/>
              </a:solidFill>
              <a:latin typeface="Times New Roman" panose="02020603050405020304" pitchFamily="18" charset="0"/>
              <a:cs typeface="Times New Roman" panose="02020603050405020304" pitchFamily="18" charset="0"/>
            </a:endParaRPr>
          </a:p>
        </p:txBody>
      </p:sp>
      <p:cxnSp>
        <p:nvCxnSpPr>
          <p:cNvPr id="96" name="Straight Connector 95"/>
          <p:cNvCxnSpPr/>
          <p:nvPr/>
        </p:nvCxnSpPr>
        <p:spPr>
          <a:xfrm rot="5400000" flipH="1" flipV="1">
            <a:off x="6858000" y="1295400"/>
            <a:ext cx="457200" cy="152400"/>
          </a:xfrm>
          <a:prstGeom prst="line">
            <a:avLst/>
          </a:prstGeom>
          <a:ln>
            <a:solidFill>
              <a:srgbClr val="6A2D36"/>
            </a:solidFill>
          </a:ln>
        </p:spPr>
        <p:style>
          <a:lnRef idx="2">
            <a:schemeClr val="accent1"/>
          </a:lnRef>
          <a:fillRef idx="0">
            <a:schemeClr val="accent1"/>
          </a:fillRef>
          <a:effectRef idx="1">
            <a:schemeClr val="accent1"/>
          </a:effectRef>
          <a:fontRef idx="minor">
            <a:schemeClr val="tx1"/>
          </a:fontRef>
        </p:style>
      </p:cxnSp>
      <p:sp>
        <p:nvSpPr>
          <p:cNvPr id="98" name="Text Box 58"/>
          <p:cNvSpPr txBox="1">
            <a:spLocks noChangeArrowheads="1"/>
          </p:cNvSpPr>
          <p:nvPr/>
        </p:nvSpPr>
        <p:spPr bwMode="auto">
          <a:xfrm>
            <a:off x="7239000" y="914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A34F1B"/>
                </a:solidFill>
                <a:latin typeface="Times New Roman" panose="02020603050405020304" pitchFamily="18" charset="0"/>
                <a:cs typeface="Times New Roman" panose="02020603050405020304" pitchFamily="18" charset="0"/>
              </a:rPr>
              <a:t>l</a:t>
            </a:r>
            <a:r>
              <a:rPr lang="en-US" altLang="en-US" baseline="-25000">
                <a:solidFill>
                  <a:srgbClr val="A34F1B"/>
                </a:solidFill>
                <a:latin typeface="Times New Roman" panose="02020603050405020304" pitchFamily="18" charset="0"/>
                <a:cs typeface="Times New Roman" panose="02020603050405020304" pitchFamily="18" charset="0"/>
              </a:rPr>
              <a:t>2</a:t>
            </a:r>
          </a:p>
        </p:txBody>
      </p:sp>
      <p:sp>
        <p:nvSpPr>
          <p:cNvPr id="100" name="Text Box 58"/>
          <p:cNvSpPr txBox="1">
            <a:spLocks noChangeArrowheads="1"/>
          </p:cNvSpPr>
          <p:nvPr/>
        </p:nvSpPr>
        <p:spPr bwMode="auto">
          <a:xfrm>
            <a:off x="1752600" y="55626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A34F1B"/>
                </a:solidFill>
                <a:latin typeface="Times New Roman" panose="02020603050405020304" pitchFamily="18" charset="0"/>
                <a:cs typeface="Times New Roman" panose="02020603050405020304" pitchFamily="18" charset="0"/>
              </a:rPr>
              <a:t>l</a:t>
            </a:r>
            <a:r>
              <a:rPr lang="en-US" altLang="en-US" baseline="-25000">
                <a:solidFill>
                  <a:srgbClr val="A34F1B"/>
                </a:solidFill>
                <a:latin typeface="Times New Roman" panose="02020603050405020304" pitchFamily="18" charset="0"/>
                <a:cs typeface="Times New Roman" panose="02020603050405020304" pitchFamily="18" charset="0"/>
              </a:rPr>
              <a:t>2 </a:t>
            </a:r>
            <a:r>
              <a:rPr lang="en-US" altLang="en-US">
                <a:solidFill>
                  <a:srgbClr val="A34F1B"/>
                </a:solidFill>
                <a:latin typeface="Times New Roman" panose="02020603050405020304" pitchFamily="18" charset="0"/>
                <a:cs typeface="Times New Roman" panose="02020603050405020304" pitchFamily="18" charset="0"/>
              </a:rPr>
              <a:t>=0.405</a:t>
            </a:r>
            <a:r>
              <a:rPr lang="el-GR" altLang="en-US">
                <a:solidFill>
                  <a:srgbClr val="A34F1B"/>
                </a:solidFill>
                <a:latin typeface="Times New Roman" panose="02020603050405020304" pitchFamily="18" charset="0"/>
                <a:cs typeface="Times New Roman" panose="02020603050405020304" pitchFamily="18" charset="0"/>
              </a:rPr>
              <a:t>λ</a:t>
            </a:r>
            <a:endParaRPr lang="en-US" altLang="en-US" baseline="-25000">
              <a:solidFill>
                <a:srgbClr val="A34F1B"/>
              </a:solidFill>
              <a:latin typeface="Times New Roman" panose="02020603050405020304" pitchFamily="18" charset="0"/>
              <a:cs typeface="Times New Roman" panose="02020603050405020304" pitchFamily="18" charset="0"/>
            </a:endParaRPr>
          </a:p>
        </p:txBody>
      </p:sp>
      <p:pic>
        <p:nvPicPr>
          <p:cNvPr id="10242" name="Picture 2" descr="Single Stub Matching of a Transmission Line - Application 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38" y="498872"/>
            <a:ext cx="1805123" cy="1754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 calcmode="lin" valueType="num">
                                      <p:cBhvr additive="base">
                                        <p:cTn id="7"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allAtOnce"/>
      <p:bldP spid="58" grpId="0" animBg="1"/>
      <p:bldP spid="59" grpId="0" animBg="1"/>
      <p:bldP spid="64" grpId="0" animBg="1"/>
      <p:bldP spid="66" grpId="0"/>
      <p:bldP spid="69" grpId="0" animBg="1"/>
      <p:bldP spid="70" grpId="0" animBg="1"/>
      <p:bldP spid="81" grpId="0"/>
      <p:bldP spid="82" grpId="0"/>
      <p:bldP spid="86" grpId="0"/>
      <p:bldP spid="87" grpId="0"/>
      <p:bldP spid="88" grpId="0"/>
      <p:bldP spid="89" grpId="0"/>
      <p:bldP spid="90" grpId="0"/>
      <p:bldP spid="91" grpId="0"/>
      <p:bldP spid="94" grpId="0"/>
      <p:bldP spid="9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Bode-Fano Criterion</a:t>
            </a:r>
          </a:p>
        </p:txBody>
      </p:sp>
      <p:pic>
        <p:nvPicPr>
          <p:cNvPr id="4" name="Picture 1">
            <a:extLst>
              <a:ext uri="{FF2B5EF4-FFF2-40B4-BE49-F238E27FC236}">
                <a16:creationId xmlns:a16="http://schemas.microsoft.com/office/drawing/2014/main" xmlns="" id="{7264CEAC-0B8B-4B02-8788-A35A33ABA1DA}"/>
              </a:ext>
            </a:extLst>
          </p:cNvPr>
          <p:cNvPicPr>
            <a:picLocks noChangeAspect="1"/>
          </p:cNvPicPr>
          <p:nvPr/>
        </p:nvPicPr>
        <p:blipFill rotWithShape="1">
          <a:blip r:embed="rId2">
            <a:extLst>
              <a:ext uri="{28A0092B-C50C-407E-A947-70E740481C1C}">
                <a14:useLocalDpi xmlns:a14="http://schemas.microsoft.com/office/drawing/2010/main" val="0"/>
              </a:ext>
            </a:extLst>
          </a:blip>
          <a:srcRect b="78147"/>
          <a:stretch/>
        </p:blipFill>
        <p:spPr bwMode="auto">
          <a:xfrm>
            <a:off x="1752600" y="925193"/>
            <a:ext cx="5157784" cy="14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xmlns="" id="{0F450D05-033D-455C-8053-D3E432C70373}"/>
              </a:ext>
            </a:extLst>
          </p:cNvPr>
          <p:cNvPicPr>
            <a:picLocks noChangeAspect="1"/>
          </p:cNvPicPr>
          <p:nvPr/>
        </p:nvPicPr>
        <p:blipFill rotWithShape="1">
          <a:blip r:embed="rId3">
            <a:extLst>
              <a:ext uri="{28A0092B-C50C-407E-A947-70E740481C1C}">
                <a14:useLocalDpi xmlns:a14="http://schemas.microsoft.com/office/drawing/2010/main" val="0"/>
              </a:ext>
            </a:extLst>
          </a:blip>
          <a:srcRect t="-1" b="61225"/>
          <a:stretch/>
        </p:blipFill>
        <p:spPr bwMode="auto">
          <a:xfrm>
            <a:off x="838200" y="2302927"/>
            <a:ext cx="4826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14B1A0CF-3644-42D3-9B20-D44C52E78B51}"/>
                  </a:ext>
                </a:extLst>
              </p:cNvPr>
              <p:cNvSpPr txBox="1"/>
              <p:nvPr/>
            </p:nvSpPr>
            <p:spPr>
              <a:xfrm>
                <a:off x="5523807" y="2765830"/>
                <a:ext cx="2007986" cy="75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𝜔</m:t>
                      </m:r>
                      <m:func>
                        <m:funcPr>
                          <m:ctrlPr>
                            <a:rPr lang="en-US" b="0" i="1" smtClean="0">
                              <a:latin typeface="Cambria Math"/>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f>
                            <m:fPr>
                              <m:ctrlPr>
                                <a:rPr lang="en-US" b="0" i="1" smtClean="0">
                                  <a:latin typeface="Cambria Math"/>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𝑚</m:t>
                                  </m:r>
                                </m:sub>
                              </m:sSub>
                            </m:den>
                          </m:f>
                        </m:e>
                      </m:func>
                      <m:r>
                        <a:rPr lang="en-US" i="1">
                          <a:latin typeface="Cambria Math" panose="02040503050406030204" pitchFamily="18" charset="0"/>
                          <a:ea typeface="Cambria Math" panose="02040503050406030204" pitchFamily="18" charset="0"/>
                        </a:rPr>
                        <m:t>≤</m:t>
                      </m:r>
                      <m:f>
                        <m:fPr>
                          <m:ctrlPr>
                            <a:rPr lang="en-US" i="1" smtClean="0">
                              <a:latin typeface="Cambria Math"/>
                              <a:ea typeface="Cambria Math" panose="02040503050406030204" pitchFamily="18" charset="0"/>
                            </a:rPr>
                          </m:ctrlPr>
                        </m:fPr>
                        <m:num>
                          <m:r>
                            <a:rPr lang="el-GR" i="1">
                              <a:latin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𝑅𝐶</m:t>
                          </m:r>
                        </m:den>
                      </m:f>
                    </m:oMath>
                  </m:oMathPara>
                </a14:m>
                <a:endParaRPr lang="en-US" dirty="0"/>
              </a:p>
            </p:txBody>
          </p:sp>
        </mc:Choice>
        <mc:Fallback xmlns="">
          <p:sp>
            <p:nvSpPr>
              <p:cNvPr id="2" name="TextBox 1">
                <a:extLst>
                  <a:ext uri="{FF2B5EF4-FFF2-40B4-BE49-F238E27FC236}">
                    <a16:creationId xmlns:a16="http://schemas.microsoft.com/office/drawing/2014/main" id="{14B1A0CF-3644-42D3-9B20-D44C52E78B51}"/>
                  </a:ext>
                </a:extLst>
              </p:cNvPr>
              <p:cNvSpPr txBox="1">
                <a:spLocks noRot="1" noChangeAspect="1" noMove="1" noResize="1" noEditPoints="1" noAdjustHandles="1" noChangeArrowheads="1" noChangeShapeType="1" noTextEdit="1"/>
              </p:cNvSpPr>
              <p:nvPr/>
            </p:nvSpPr>
            <p:spPr>
              <a:xfrm>
                <a:off x="5523807" y="2765830"/>
                <a:ext cx="2007986" cy="7562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06D9B1F9-FEA7-4D21-9B10-58D21FF9EF46}"/>
                  </a:ext>
                </a:extLst>
              </p:cNvPr>
              <p:cNvSpPr txBox="1"/>
              <p:nvPr/>
            </p:nvSpPr>
            <p:spPr>
              <a:xfrm>
                <a:off x="266700" y="3855134"/>
                <a:ext cx="8610600"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 a given load, wider bandwidth can be achieved only at the expenses of a higher </a:t>
                </a:r>
                <a:r>
                  <a:rPr lang="el-GR" sz="1800" dirty="0">
                    <a:latin typeface="Times New Roman" panose="02020603050405020304" pitchFamily="18" charset="0"/>
                    <a:cs typeface="Times New Roman" panose="02020603050405020304" pitchFamily="18" charset="0"/>
                  </a:rPr>
                  <a:t>Γ</a:t>
                </a:r>
                <a:r>
                  <a:rPr lang="en-US" sz="1800" baseline="-25000"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in the passband </a:t>
                </a:r>
              </a:p>
              <a:p>
                <a:pPr marL="342900" indent="-342900">
                  <a:buFont typeface="Arial" panose="020B0604020202020204" pitchFamily="34" charset="0"/>
                  <a:buChar char="•"/>
                </a:pPr>
                <a:r>
                  <a:rPr lang="el-GR" sz="1800" dirty="0">
                    <a:latin typeface="Times New Roman" panose="02020603050405020304" pitchFamily="18" charset="0"/>
                    <a:cs typeface="Times New Roman" panose="02020603050405020304" pitchFamily="18" charset="0"/>
                  </a:rPr>
                  <a:t>Γ</a:t>
                </a:r>
                <a:r>
                  <a:rPr lang="en-US" sz="1800" baseline="-25000" dirty="0">
                    <a:latin typeface="Times New Roman" panose="02020603050405020304" pitchFamily="18" charset="0"/>
                    <a:cs typeface="Times New Roman" panose="02020603050405020304" pitchFamily="18" charset="0"/>
                  </a:rPr>
                  <a:t>m </a:t>
                </a:r>
                <a:r>
                  <a:rPr lang="en-US" sz="1800" dirty="0">
                    <a:latin typeface="Times New Roman" panose="02020603050405020304" pitchFamily="18" charset="0"/>
                    <a:cs typeface="Times New Roman" panose="02020603050405020304" pitchFamily="18" charset="0"/>
                  </a:rPr>
                  <a:t>cannot be zero unless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oMath>
                </a14:m>
                <a:r>
                  <a:rPr lang="en-US" sz="1800" dirty="0">
                    <a:latin typeface="Times New Roman" panose="02020603050405020304" pitchFamily="18" charset="0"/>
                    <a:cs typeface="Times New Roman" panose="02020603050405020304" pitchFamily="18" charset="0"/>
                  </a:rPr>
                  <a:t> = 0. Thus, a perfect matching can only be achieved at a finite number of frequencies. </a:t>
                </a:r>
              </a:p>
            </p:txBody>
          </p:sp>
        </mc:Choice>
        <mc:Fallback xmlns="">
          <p:sp>
            <p:nvSpPr>
              <p:cNvPr id="3" name="TextBox 2">
                <a:extLst>
                  <a:ext uri="{FF2B5EF4-FFF2-40B4-BE49-F238E27FC236}">
                    <a16:creationId xmlns:a16="http://schemas.microsoft.com/office/drawing/2014/main" id="{06D9B1F9-FEA7-4D21-9B10-58D21FF9EF46}"/>
                  </a:ext>
                </a:extLst>
              </p:cNvPr>
              <p:cNvSpPr txBox="1">
                <a:spLocks noRot="1" noChangeAspect="1" noMove="1" noResize="1" noEditPoints="1" noAdjustHandles="1" noChangeArrowheads="1" noChangeShapeType="1" noTextEdit="1"/>
              </p:cNvSpPr>
              <p:nvPr/>
            </p:nvSpPr>
            <p:spPr>
              <a:xfrm>
                <a:off x="266700" y="3855134"/>
                <a:ext cx="8610600" cy="1200329"/>
              </a:xfrm>
              <a:prstGeom prst="rect">
                <a:avLst/>
              </a:prstGeom>
              <a:blipFill>
                <a:blip r:embed="rId5"/>
                <a:stretch>
                  <a:fillRect l="-496" t="-2538" b="-7107"/>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dirty="0">
                <a:latin typeface="Arial" panose="020B0604020202020204" pitchFamily="34" charset="0"/>
                <a:ea typeface="ＭＳ Ｐゴシック" panose="020B0600070205080204" pitchFamily="34" charset="-128"/>
              </a:rPr>
              <a:t>Bode-Fano Criterion</a:t>
            </a:r>
          </a:p>
        </p:txBody>
      </p:sp>
      <p:pic>
        <p:nvPicPr>
          <p:cNvPr id="34819" name="Picture 1"/>
          <p:cNvPicPr>
            <a:picLocks noChangeAspect="1"/>
          </p:cNvPicPr>
          <p:nvPr/>
        </p:nvPicPr>
        <p:blipFill>
          <a:blip r:embed="rId2">
            <a:extLst>
              <a:ext uri="{28A0092B-C50C-407E-A947-70E740481C1C}">
                <a14:useLocalDpi xmlns:a14="http://schemas.microsoft.com/office/drawing/2010/main" val="0"/>
              </a:ext>
            </a:extLst>
          </a:blip>
          <a:srcRect b="5676"/>
          <a:stretch>
            <a:fillRect/>
          </a:stretch>
        </p:blipFill>
        <p:spPr bwMode="auto">
          <a:xfrm>
            <a:off x="66312" y="1345938"/>
            <a:ext cx="3681081" cy="446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id="{7DA88D94-D242-4B15-8750-3AD6103F0A33}"/>
              </a:ext>
            </a:extLst>
          </p:cNvPr>
          <p:cNvSpPr txBox="1"/>
          <p:nvPr/>
        </p:nvSpPr>
        <p:spPr>
          <a:xfrm>
            <a:off x="4724400" y="2514600"/>
            <a:ext cx="23622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For a parallel RC network,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E1B6B5C4-49C4-40A0-9645-1E9AAB0EAF3D}"/>
                  </a:ext>
                </a:extLst>
              </p:cNvPr>
              <p:cNvSpPr txBox="1"/>
              <p:nvPr/>
            </p:nvSpPr>
            <p:spPr>
              <a:xfrm>
                <a:off x="7089775" y="2446439"/>
                <a:ext cx="131979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𝑅𝐶</m:t>
                      </m:r>
                    </m:oMath>
                  </m:oMathPara>
                </a14:m>
                <a:endParaRPr lang="en-US" dirty="0"/>
              </a:p>
            </p:txBody>
          </p:sp>
        </mc:Choice>
        <mc:Fallback xmlns="">
          <p:sp>
            <p:nvSpPr>
              <p:cNvPr id="3" name="TextBox 2">
                <a:extLst>
                  <a:ext uri="{FF2B5EF4-FFF2-40B4-BE49-F238E27FC236}">
                    <a16:creationId xmlns:a16="http://schemas.microsoft.com/office/drawing/2014/main" id="{E1B6B5C4-49C4-40A0-9645-1E9AAB0EAF3D}"/>
                  </a:ext>
                </a:extLst>
              </p:cNvPr>
              <p:cNvSpPr txBox="1">
                <a:spLocks noRot="1" noChangeAspect="1" noMove="1" noResize="1" noEditPoints="1" noAdjustHandles="1" noChangeArrowheads="1" noChangeShapeType="1" noTextEdit="1"/>
              </p:cNvSpPr>
              <p:nvPr/>
            </p:nvSpPr>
            <p:spPr>
              <a:xfrm>
                <a:off x="7089775" y="2446439"/>
                <a:ext cx="1319798" cy="369332"/>
              </a:xfrm>
              <a:prstGeom prst="rect">
                <a:avLst/>
              </a:prstGeom>
              <a:blipFill>
                <a:blip r:embed="rId3"/>
                <a:stretch>
                  <a:fillRect l="-6452" r="-3226" b="-3114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xmlns="" id="{8FEFEE87-6136-419C-8A43-2E44C05DD5B8}"/>
              </a:ext>
            </a:extLst>
          </p:cNvPr>
          <p:cNvSpPr txBox="1"/>
          <p:nvPr/>
        </p:nvSpPr>
        <p:spPr>
          <a:xfrm>
            <a:off x="3916948" y="2980320"/>
            <a:ext cx="4572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Therefore, the Bode-Fano limit can be expressed as: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C661ED0B-007A-4AE4-9BC8-64B7AD429395}"/>
                  </a:ext>
                </a:extLst>
              </p:cNvPr>
              <p:cNvSpPr/>
              <p:nvPr/>
            </p:nvSpPr>
            <p:spPr>
              <a:xfrm>
                <a:off x="8274778" y="2853154"/>
                <a:ext cx="606384" cy="624723"/>
              </a:xfrm>
              <a:prstGeom prst="rect">
                <a:avLst/>
              </a:prstGeom>
            </p:spPr>
            <p:txBody>
              <a:bodyPr wrap="none">
                <a:spAutoFit/>
              </a:bodyPr>
              <a:lstStyle/>
              <a:p>
                <a14:m>
                  <m:oMath xmlns:m="http://schemas.openxmlformats.org/officeDocument/2006/math">
                    <m:f>
                      <m:fPr>
                        <m:ctrlPr>
                          <a:rPr lang="en-US" i="1" smtClean="0">
                            <a:latin typeface="Cambria Math"/>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𝑄</m:t>
                        </m:r>
                      </m:den>
                    </m:f>
                  </m:oMath>
                </a14:m>
                <a:r>
                  <a:rPr lang="en-US" dirty="0"/>
                  <a:t> </a:t>
                </a:r>
              </a:p>
            </p:txBody>
          </p:sp>
        </mc:Choice>
        <mc:Fallback xmlns="">
          <p:sp>
            <p:nvSpPr>
              <p:cNvPr id="4" name="Rectangle 3">
                <a:extLst>
                  <a:ext uri="{FF2B5EF4-FFF2-40B4-BE49-F238E27FC236}">
                    <a16:creationId xmlns:a16="http://schemas.microsoft.com/office/drawing/2014/main" id="{C661ED0B-007A-4AE4-9BC8-64B7AD429395}"/>
                  </a:ext>
                </a:extLst>
              </p:cNvPr>
              <p:cNvSpPr>
                <a:spLocks noRot="1" noChangeAspect="1" noMove="1" noResize="1" noEditPoints="1" noAdjustHandles="1" noChangeArrowheads="1" noChangeShapeType="1" noTextEdit="1"/>
              </p:cNvSpPr>
              <p:nvPr/>
            </p:nvSpPr>
            <p:spPr>
              <a:xfrm>
                <a:off x="8274778" y="2853154"/>
                <a:ext cx="606384" cy="62472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xmlns="" id="{94C94123-C039-4BEA-BCA0-F42AF93F5E5C}"/>
              </a:ext>
            </a:extLst>
          </p:cNvPr>
          <p:cNvSpPr txBox="1"/>
          <p:nvPr/>
        </p:nvSpPr>
        <p:spPr>
          <a:xfrm>
            <a:off x="4067430" y="3446040"/>
            <a:ext cx="4572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higher the Q factor, the narrower the bandwidth.</a:t>
            </a:r>
          </a:p>
        </p:txBody>
      </p:sp>
      <p:sp>
        <p:nvSpPr>
          <p:cNvPr id="9" name="TextBox 8">
            <a:extLst>
              <a:ext uri="{FF2B5EF4-FFF2-40B4-BE49-F238E27FC236}">
                <a16:creationId xmlns:a16="http://schemas.microsoft.com/office/drawing/2014/main" xmlns="" id="{853BD17B-C4F8-4FCC-A616-E52B7F5EA6A2}"/>
              </a:ext>
            </a:extLst>
          </p:cNvPr>
          <p:cNvSpPr txBox="1"/>
          <p:nvPr/>
        </p:nvSpPr>
        <p:spPr>
          <a:xfrm>
            <a:off x="4087713" y="3894595"/>
            <a:ext cx="4572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same conclusion applies to the other three cases.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Single Stub Matching</a:t>
            </a: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5443538"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PDF] A 12-W GaN-HEMT power amplifier for Ku-band satellite communication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b="2514"/>
          <a:stretch/>
        </p:blipFill>
        <p:spPr bwMode="auto">
          <a:xfrm>
            <a:off x="5410200" y="1981200"/>
            <a:ext cx="3369365" cy="35656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48200" y="5486400"/>
            <a:ext cx="4572000" cy="646331"/>
          </a:xfrm>
          <a:prstGeom prst="rect">
            <a:avLst/>
          </a:prstGeom>
        </p:spPr>
        <p:txBody>
          <a:bodyPr>
            <a:spAutoFit/>
          </a:bodyPr>
          <a:lstStyle/>
          <a:p>
            <a:r>
              <a:rPr lang="en-US" sz="1800" b="1" dirty="0"/>
              <a:t>A 12-W </a:t>
            </a:r>
            <a:r>
              <a:rPr lang="en-US" sz="1800" b="1" dirty="0" err="1"/>
              <a:t>GaN</a:t>
            </a:r>
            <a:r>
              <a:rPr lang="en-US" sz="1800" b="1" dirty="0"/>
              <a:t>-HEMT power amplifier for Ku-band satellite communication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pic>
        <p:nvPicPr>
          <p:cNvPr id="6147" name="Picture 106"/>
          <p:cNvPicPr>
            <a:picLocks noChangeAspect="1" noChangeArrowheads="1"/>
          </p:cNvPicPr>
          <p:nvPr/>
        </p:nvPicPr>
        <p:blipFill>
          <a:blip r:embed="rId2">
            <a:extLst>
              <a:ext uri="{28A0092B-C50C-407E-A947-70E740481C1C}">
                <a14:useLocalDpi xmlns:a14="http://schemas.microsoft.com/office/drawing/2010/main" val="0"/>
              </a:ext>
            </a:extLst>
          </a:blip>
          <a:srcRect b="4347"/>
          <a:stretch>
            <a:fillRect/>
          </a:stretch>
        </p:blipFill>
        <p:spPr bwMode="auto">
          <a:xfrm>
            <a:off x="152400" y="2514600"/>
            <a:ext cx="396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56"/>
          <p:cNvSpPr txBox="1">
            <a:spLocks noChangeArrowheads="1"/>
          </p:cNvSpPr>
          <p:nvPr/>
        </p:nvSpPr>
        <p:spPr bwMode="auto">
          <a:xfrm>
            <a:off x="304800" y="990600"/>
            <a:ext cx="82296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Used extensively at low frequencies (300 MHz – 3 GHz)</a:t>
            </a:r>
          </a:p>
          <a:p>
            <a:pPr eaLnBrk="1" hangingPunct="1">
              <a:spcBef>
                <a:spcPct val="50000"/>
              </a:spcBef>
            </a:pPr>
            <a:r>
              <a:rPr lang="en-US" altLang="en-US" sz="2000">
                <a:latin typeface="Times New Roman" panose="02020603050405020304" pitchFamily="18" charset="0"/>
                <a:cs typeface="Times New Roman" panose="02020603050405020304" pitchFamily="18" charset="0"/>
              </a:rPr>
              <a:t>Use Inductor/Capacitor to match any impedance</a:t>
            </a:r>
          </a:p>
        </p:txBody>
      </p:sp>
      <p:pic>
        <p:nvPicPr>
          <p:cNvPr id="6149" name="Picture 57"/>
          <p:cNvPicPr>
            <a:picLocks noChangeAspect="1" noChangeArrowheads="1"/>
          </p:cNvPicPr>
          <p:nvPr/>
        </p:nvPicPr>
        <p:blipFill>
          <a:blip r:embed="rId2">
            <a:extLst>
              <a:ext uri="{28A0092B-C50C-407E-A947-70E740481C1C}">
                <a14:useLocalDpi xmlns:a14="http://schemas.microsoft.com/office/drawing/2010/main" val="0"/>
              </a:ext>
            </a:extLst>
          </a:blip>
          <a:srcRect b="4347"/>
          <a:stretch>
            <a:fillRect/>
          </a:stretch>
        </p:blipFill>
        <p:spPr bwMode="auto">
          <a:xfrm>
            <a:off x="152400" y="2514600"/>
            <a:ext cx="396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58"/>
          <p:cNvSpPr txBox="1">
            <a:spLocks noChangeArrowheads="1"/>
          </p:cNvSpPr>
          <p:nvPr/>
        </p:nvSpPr>
        <p:spPr bwMode="auto">
          <a:xfrm>
            <a:off x="304800" y="2057400"/>
            <a:ext cx="792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1: series inductor (widely used in transistor matching)</a:t>
            </a:r>
          </a:p>
        </p:txBody>
      </p:sp>
      <p:sp>
        <p:nvSpPr>
          <p:cNvPr id="6151" name="Line 60"/>
          <p:cNvSpPr>
            <a:spLocks noChangeShapeType="1"/>
          </p:cNvSpPr>
          <p:nvPr/>
        </p:nvSpPr>
        <p:spPr bwMode="auto">
          <a:xfrm>
            <a:off x="6172200" y="2971800"/>
            <a:ext cx="1295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2" name="Line 61"/>
          <p:cNvSpPr>
            <a:spLocks noChangeShapeType="1"/>
          </p:cNvSpPr>
          <p:nvPr/>
        </p:nvSpPr>
        <p:spPr bwMode="auto">
          <a:xfrm>
            <a:off x="5410200" y="434340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3" name="Rectangle 62"/>
          <p:cNvSpPr>
            <a:spLocks noChangeArrowheads="1"/>
          </p:cNvSpPr>
          <p:nvPr/>
        </p:nvSpPr>
        <p:spPr bwMode="auto">
          <a:xfrm>
            <a:off x="7315200" y="335280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6154" name="Line 63"/>
          <p:cNvSpPr>
            <a:spLocks noChangeShapeType="1"/>
          </p:cNvSpPr>
          <p:nvPr/>
        </p:nvSpPr>
        <p:spPr bwMode="auto">
          <a:xfrm>
            <a:off x="7467600" y="2971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5" name="Line 64"/>
          <p:cNvSpPr>
            <a:spLocks noChangeShapeType="1"/>
          </p:cNvSpPr>
          <p:nvPr/>
        </p:nvSpPr>
        <p:spPr bwMode="auto">
          <a:xfrm flipV="1">
            <a:off x="7467600" y="4191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6" name="Text Box 76"/>
          <p:cNvSpPr txBox="1">
            <a:spLocks noChangeArrowheads="1"/>
          </p:cNvSpPr>
          <p:nvPr/>
        </p:nvSpPr>
        <p:spPr bwMode="auto">
          <a:xfrm>
            <a:off x="7696200" y="35052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Z</a:t>
            </a:r>
            <a:r>
              <a:rPr lang="en-US" altLang="en-US" sz="2000" baseline="-25000">
                <a:latin typeface="Times New Roman" panose="02020603050405020304" pitchFamily="18" charset="0"/>
                <a:cs typeface="Times New Roman" panose="02020603050405020304" pitchFamily="18" charset="0"/>
              </a:rPr>
              <a:t>l</a:t>
            </a:r>
            <a:r>
              <a:rPr lang="en-US" altLang="en-US" sz="2000">
                <a:latin typeface="Times New Roman" panose="02020603050405020304" pitchFamily="18" charset="0"/>
                <a:cs typeface="Times New Roman" panose="02020603050405020304" pitchFamily="18" charset="0"/>
              </a:rPr>
              <a:t>=1-jX</a:t>
            </a:r>
          </a:p>
        </p:txBody>
      </p:sp>
      <p:pic>
        <p:nvPicPr>
          <p:cNvPr id="6157" name="Picture 83"/>
          <p:cNvPicPr>
            <a:picLocks noChangeAspect="1" noChangeArrowheads="1"/>
          </p:cNvPicPr>
          <p:nvPr/>
        </p:nvPicPr>
        <p:blipFill>
          <a:blip r:embed="rId3">
            <a:extLst>
              <a:ext uri="{28A0092B-C50C-407E-A947-70E740481C1C}">
                <a14:useLocalDpi xmlns:a14="http://schemas.microsoft.com/office/drawing/2010/main" val="0"/>
              </a:ext>
            </a:extLst>
          </a:blip>
          <a:srcRect l="23470" t="6738" r="17346" b="79890"/>
          <a:stretch>
            <a:fillRect/>
          </a:stretch>
        </p:blipFill>
        <p:spPr bwMode="auto">
          <a:xfrm>
            <a:off x="5715000" y="2763838"/>
            <a:ext cx="9350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84"/>
          <p:cNvSpPr>
            <a:spLocks noChangeArrowheads="1"/>
          </p:cNvSpPr>
          <p:nvPr/>
        </p:nvSpPr>
        <p:spPr bwMode="auto">
          <a:xfrm>
            <a:off x="2667000" y="4572000"/>
            <a:ext cx="1524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6159" name="Freeform 88"/>
          <p:cNvSpPr>
            <a:spLocks/>
          </p:cNvSpPr>
          <p:nvPr/>
        </p:nvSpPr>
        <p:spPr bwMode="auto">
          <a:xfrm>
            <a:off x="2106613" y="4225925"/>
            <a:ext cx="614362" cy="504825"/>
          </a:xfrm>
          <a:custGeom>
            <a:avLst/>
            <a:gdLst>
              <a:gd name="T0" fmla="*/ 2147483646 w 387"/>
              <a:gd name="T1" fmla="*/ 2147483646 h 318"/>
              <a:gd name="T2" fmla="*/ 2147483646 w 387"/>
              <a:gd name="T3" fmla="*/ 2147483646 h 318"/>
              <a:gd name="T4" fmla="*/ 2147483646 w 387"/>
              <a:gd name="T5" fmla="*/ 2147483646 h 318"/>
              <a:gd name="T6" fmla="*/ 2147483646 w 387"/>
              <a:gd name="T7" fmla="*/ 2147483646 h 318"/>
              <a:gd name="T8" fmla="*/ 2147483646 w 387"/>
              <a:gd name="T9" fmla="*/ 2147483646 h 318"/>
              <a:gd name="T10" fmla="*/ 2147483646 w 387"/>
              <a:gd name="T11" fmla="*/ 2147483646 h 318"/>
              <a:gd name="T12" fmla="*/ 2147483646 w 387"/>
              <a:gd name="T13" fmla="*/ 2147483646 h 318"/>
              <a:gd name="T14" fmla="*/ 2147483646 w 387"/>
              <a:gd name="T15" fmla="*/ 2147483646 h 318"/>
              <a:gd name="T16" fmla="*/ 2147483646 w 387"/>
              <a:gd name="T17" fmla="*/ 2147483646 h 318"/>
              <a:gd name="T18" fmla="*/ 2147483646 w 387"/>
              <a:gd name="T19" fmla="*/ 2147483646 h 318"/>
              <a:gd name="T20" fmla="*/ 2147483646 w 387"/>
              <a:gd name="T21" fmla="*/ 2147483646 h 318"/>
              <a:gd name="T22" fmla="*/ 2147483646 w 387"/>
              <a:gd name="T23" fmla="*/ 2147483646 h 318"/>
              <a:gd name="T24" fmla="*/ 2147483646 w 387"/>
              <a:gd name="T25" fmla="*/ 2147483646 h 318"/>
              <a:gd name="T26" fmla="*/ 0 w 387"/>
              <a:gd name="T27" fmla="*/ 0 h 3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7"/>
              <a:gd name="T43" fmla="*/ 0 h 318"/>
              <a:gd name="T44" fmla="*/ 387 w 387"/>
              <a:gd name="T45" fmla="*/ 318 h 3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7" h="318">
                <a:moveTo>
                  <a:pt x="387" y="317"/>
                </a:moveTo>
                <a:cubicBezTo>
                  <a:pt x="349" y="315"/>
                  <a:pt x="311" y="318"/>
                  <a:pt x="274" y="312"/>
                </a:cubicBezTo>
                <a:cubicBezTo>
                  <a:pt x="268" y="311"/>
                  <a:pt x="268" y="301"/>
                  <a:pt x="263" y="296"/>
                </a:cubicBezTo>
                <a:cubicBezTo>
                  <a:pt x="250" y="283"/>
                  <a:pt x="232" y="279"/>
                  <a:pt x="215" y="274"/>
                </a:cubicBezTo>
                <a:cubicBezTo>
                  <a:pt x="199" y="263"/>
                  <a:pt x="183" y="258"/>
                  <a:pt x="166" y="247"/>
                </a:cubicBezTo>
                <a:cubicBezTo>
                  <a:pt x="163" y="242"/>
                  <a:pt x="161" y="235"/>
                  <a:pt x="156" y="231"/>
                </a:cubicBezTo>
                <a:cubicBezTo>
                  <a:pt x="151" y="227"/>
                  <a:pt x="143" y="230"/>
                  <a:pt x="139" y="226"/>
                </a:cubicBezTo>
                <a:cubicBezTo>
                  <a:pt x="109" y="196"/>
                  <a:pt x="161" y="218"/>
                  <a:pt x="118" y="204"/>
                </a:cubicBezTo>
                <a:cubicBezTo>
                  <a:pt x="106" y="165"/>
                  <a:pt x="124" y="211"/>
                  <a:pt x="96" y="177"/>
                </a:cubicBezTo>
                <a:cubicBezTo>
                  <a:pt x="75" y="151"/>
                  <a:pt x="111" y="167"/>
                  <a:pt x="75" y="156"/>
                </a:cubicBezTo>
                <a:cubicBezTo>
                  <a:pt x="73" y="150"/>
                  <a:pt x="73" y="143"/>
                  <a:pt x="69" y="139"/>
                </a:cubicBezTo>
                <a:cubicBezTo>
                  <a:pt x="60" y="130"/>
                  <a:pt x="37" y="118"/>
                  <a:pt x="37" y="118"/>
                </a:cubicBezTo>
                <a:cubicBezTo>
                  <a:pt x="24" y="99"/>
                  <a:pt x="24" y="88"/>
                  <a:pt x="5" y="75"/>
                </a:cubicBezTo>
                <a:cubicBezTo>
                  <a:pt x="0" y="3"/>
                  <a:pt x="0" y="28"/>
                  <a:pt x="0" y="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Oval 89"/>
          <p:cNvSpPr>
            <a:spLocks noChangeArrowheads="1"/>
          </p:cNvSpPr>
          <p:nvPr/>
        </p:nvSpPr>
        <p:spPr bwMode="auto">
          <a:xfrm>
            <a:off x="1800225" y="3862388"/>
            <a:ext cx="609600" cy="609600"/>
          </a:xfrm>
          <a:prstGeom prst="ellipse">
            <a:avLst/>
          </a:prstGeom>
          <a:noFill/>
          <a:ln w="9525">
            <a:solidFill>
              <a:schemeClr val="accent2">
                <a:lumMod val="75000"/>
              </a:schemeClr>
            </a:solidFill>
            <a:round/>
            <a:headEnd/>
            <a:tailEnd/>
          </a:ln>
        </p:spPr>
        <p:txBody>
          <a:bodyPr wrap="none" anchor="ctr"/>
          <a:lstStyle/>
          <a:p>
            <a:pPr eaLnBrk="1" hangingPunct="1">
              <a:defRPr/>
            </a:pPr>
            <a:endParaRPr lang="en-US">
              <a:latin typeface="Arial" charset="0"/>
            </a:endParaRPr>
          </a:p>
        </p:txBody>
      </p:sp>
      <p:sp>
        <p:nvSpPr>
          <p:cNvPr id="45" name="Line 90"/>
          <p:cNvSpPr>
            <a:spLocks noChangeShapeType="1"/>
          </p:cNvSpPr>
          <p:nvPr/>
        </p:nvSpPr>
        <p:spPr bwMode="auto">
          <a:xfrm flipH="1">
            <a:off x="2362200" y="2895600"/>
            <a:ext cx="685800" cy="990600"/>
          </a:xfrm>
          <a:prstGeom prst="line">
            <a:avLst/>
          </a:prstGeom>
          <a:noFill/>
          <a:ln w="9525">
            <a:solidFill>
              <a:schemeClr val="accent1">
                <a:lumMod val="25000"/>
              </a:schemeClr>
            </a:solidFill>
            <a:round/>
            <a:headEnd/>
            <a:tailEnd type="triangle" w="med" len="med"/>
          </a:ln>
        </p:spPr>
        <p:txBody>
          <a:bodyPr/>
          <a:lstStyle/>
          <a:p>
            <a:pPr eaLnBrk="1" hangingPunct="1">
              <a:defRPr/>
            </a:pPr>
            <a:endParaRPr lang="en-US" dirty="0">
              <a:solidFill>
                <a:srgbClr val="00CC66"/>
              </a:solidFill>
              <a:latin typeface="Arial" charset="0"/>
            </a:endParaRPr>
          </a:p>
        </p:txBody>
      </p:sp>
      <p:sp>
        <p:nvSpPr>
          <p:cNvPr id="6162" name="Text Box 91"/>
          <p:cNvSpPr txBox="1">
            <a:spLocks noChangeArrowheads="1"/>
          </p:cNvSpPr>
          <p:nvPr/>
        </p:nvSpPr>
        <p:spPr bwMode="auto">
          <a:xfrm>
            <a:off x="2590800" y="259080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FF0000"/>
                </a:solidFill>
                <a:latin typeface="Times New Roman" panose="02020603050405020304" pitchFamily="18" charset="0"/>
                <a:cs typeface="Times New Roman" panose="02020603050405020304" pitchFamily="18" charset="0"/>
              </a:rPr>
              <a:t>|</a:t>
            </a:r>
            <a:r>
              <a:rPr lang="el-GR" altLang="en-US" sz="2000">
                <a:solidFill>
                  <a:srgbClr val="FF0000"/>
                </a:solidFill>
                <a:latin typeface="Times New Roman" panose="02020603050405020304" pitchFamily="18" charset="0"/>
                <a:cs typeface="Times New Roman" panose="02020603050405020304" pitchFamily="18" charset="0"/>
              </a:rPr>
              <a:t>Γ</a:t>
            </a:r>
            <a:r>
              <a:rPr lang="en-US" altLang="en-US" sz="2000">
                <a:solidFill>
                  <a:srgbClr val="FF0000"/>
                </a:solidFill>
                <a:latin typeface="Times New Roman" panose="02020603050405020304" pitchFamily="18" charset="0"/>
                <a:cs typeface="Times New Roman" panose="02020603050405020304" pitchFamily="18" charset="0"/>
              </a:rPr>
              <a:t>|=-10 dB</a:t>
            </a:r>
          </a:p>
        </p:txBody>
      </p:sp>
      <p:pic>
        <p:nvPicPr>
          <p:cNvPr id="6163" name="Picture 95" descr="shake-a-gen"/>
          <p:cNvPicPr>
            <a:picLocks noChangeAspect="1" noChangeArrowheads="1"/>
          </p:cNvPicPr>
          <p:nvPr/>
        </p:nvPicPr>
        <p:blipFill>
          <a:blip r:embed="rId4">
            <a:extLst>
              <a:ext uri="{28A0092B-C50C-407E-A947-70E740481C1C}">
                <a14:useLocalDpi xmlns:a14="http://schemas.microsoft.com/office/drawing/2010/main" val="0"/>
              </a:ext>
            </a:extLst>
          </a:blip>
          <a:srcRect l="30540" t="13908" r="42653" b="29736"/>
          <a:stretch>
            <a:fillRect/>
          </a:stretch>
        </p:blipFill>
        <p:spPr bwMode="auto">
          <a:xfrm>
            <a:off x="7086600" y="4572000"/>
            <a:ext cx="9715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96"/>
          <p:cNvPicPr>
            <a:picLocks noChangeAspect="1" noChangeArrowheads="1"/>
          </p:cNvPicPr>
          <p:nvPr/>
        </p:nvPicPr>
        <p:blipFill>
          <a:blip r:embed="rId3">
            <a:extLst>
              <a:ext uri="{28A0092B-C50C-407E-A947-70E740481C1C}">
                <a14:useLocalDpi xmlns:a14="http://schemas.microsoft.com/office/drawing/2010/main" val="0"/>
              </a:ext>
            </a:extLst>
          </a:blip>
          <a:srcRect l="23470" t="6738" r="17346" b="79890"/>
          <a:stretch>
            <a:fillRect/>
          </a:stretch>
        </p:blipFill>
        <p:spPr bwMode="auto">
          <a:xfrm>
            <a:off x="5638800" y="4876800"/>
            <a:ext cx="9350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5" name="Line 97"/>
          <p:cNvSpPr>
            <a:spLocks noChangeShapeType="1"/>
          </p:cNvSpPr>
          <p:nvPr/>
        </p:nvSpPr>
        <p:spPr bwMode="auto">
          <a:xfrm>
            <a:off x="6553200" y="5105400"/>
            <a:ext cx="762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6" name="Line 98"/>
          <p:cNvSpPr>
            <a:spLocks noChangeShapeType="1"/>
          </p:cNvSpPr>
          <p:nvPr/>
        </p:nvSpPr>
        <p:spPr bwMode="auto">
          <a:xfrm>
            <a:off x="7796213" y="5410200"/>
            <a:ext cx="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7" name="Line 99"/>
          <p:cNvSpPr>
            <a:spLocks noChangeShapeType="1"/>
          </p:cNvSpPr>
          <p:nvPr/>
        </p:nvSpPr>
        <p:spPr bwMode="auto">
          <a:xfrm flipH="1">
            <a:off x="5586413" y="6172200"/>
            <a:ext cx="2209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8" name="Freeform 103"/>
          <p:cNvSpPr>
            <a:spLocks/>
          </p:cNvSpPr>
          <p:nvPr/>
        </p:nvSpPr>
        <p:spPr bwMode="auto">
          <a:xfrm>
            <a:off x="1828800" y="4114800"/>
            <a:ext cx="1452563" cy="706438"/>
          </a:xfrm>
          <a:custGeom>
            <a:avLst/>
            <a:gdLst>
              <a:gd name="T0" fmla="*/ 0 w 915"/>
              <a:gd name="T1" fmla="*/ 2147483646 h 445"/>
              <a:gd name="T2" fmla="*/ 2147483646 w 915"/>
              <a:gd name="T3" fmla="*/ 2147483646 h 445"/>
              <a:gd name="T4" fmla="*/ 2147483646 w 915"/>
              <a:gd name="T5" fmla="*/ 2147483646 h 445"/>
              <a:gd name="T6" fmla="*/ 2147483646 w 915"/>
              <a:gd name="T7" fmla="*/ 2147483646 h 445"/>
              <a:gd name="T8" fmla="*/ 2147483646 w 915"/>
              <a:gd name="T9" fmla="*/ 2147483646 h 445"/>
              <a:gd name="T10" fmla="*/ 2147483646 w 915"/>
              <a:gd name="T11" fmla="*/ 2147483646 h 445"/>
              <a:gd name="T12" fmla="*/ 2147483646 w 915"/>
              <a:gd name="T13" fmla="*/ 2147483646 h 445"/>
              <a:gd name="T14" fmla="*/ 2147483646 w 915"/>
              <a:gd name="T15" fmla="*/ 2147483646 h 445"/>
              <a:gd name="T16" fmla="*/ 2147483646 w 915"/>
              <a:gd name="T17" fmla="*/ 2147483646 h 445"/>
              <a:gd name="T18" fmla="*/ 2147483646 w 915"/>
              <a:gd name="T19" fmla="*/ 2147483646 h 445"/>
              <a:gd name="T20" fmla="*/ 2147483646 w 915"/>
              <a:gd name="T21" fmla="*/ 2147483646 h 445"/>
              <a:gd name="T22" fmla="*/ 2147483646 w 915"/>
              <a:gd name="T23" fmla="*/ 2147483646 h 445"/>
              <a:gd name="T24" fmla="*/ 2147483646 w 915"/>
              <a:gd name="T25" fmla="*/ 2147483646 h 445"/>
              <a:gd name="T26" fmla="*/ 2147483646 w 915"/>
              <a:gd name="T27" fmla="*/ 2147483646 h 445"/>
              <a:gd name="T28" fmla="*/ 2147483646 w 915"/>
              <a:gd name="T29" fmla="*/ 2147483646 h 445"/>
              <a:gd name="T30" fmla="*/ 2147483646 w 915"/>
              <a:gd name="T31" fmla="*/ 2147483646 h 445"/>
              <a:gd name="T32" fmla="*/ 2147483646 w 915"/>
              <a:gd name="T33" fmla="*/ 2147483646 h 445"/>
              <a:gd name="T34" fmla="*/ 2147483646 w 915"/>
              <a:gd name="T35" fmla="*/ 2147483646 h 445"/>
              <a:gd name="T36" fmla="*/ 2147483646 w 915"/>
              <a:gd name="T37" fmla="*/ 2147483646 h 445"/>
              <a:gd name="T38" fmla="*/ 2147483646 w 915"/>
              <a:gd name="T39" fmla="*/ 2147483646 h 445"/>
              <a:gd name="T40" fmla="*/ 2147483646 w 915"/>
              <a:gd name="T41" fmla="*/ 2147483646 h 445"/>
              <a:gd name="T42" fmla="*/ 2147483646 w 915"/>
              <a:gd name="T43" fmla="*/ 0 h 445"/>
              <a:gd name="T44" fmla="*/ 2147483646 w 915"/>
              <a:gd name="T45" fmla="*/ 2147483646 h 445"/>
              <a:gd name="T46" fmla="*/ 2147483646 w 915"/>
              <a:gd name="T47" fmla="*/ 2147483646 h 445"/>
              <a:gd name="T48" fmla="*/ 2147483646 w 915"/>
              <a:gd name="T49" fmla="*/ 2147483646 h 445"/>
              <a:gd name="T50" fmla="*/ 0 w 915"/>
              <a:gd name="T51" fmla="*/ 2147483646 h 4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5"/>
              <a:gd name="T79" fmla="*/ 0 h 445"/>
              <a:gd name="T80" fmla="*/ 915 w 915"/>
              <a:gd name="T81" fmla="*/ 445 h 4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5" h="445">
                <a:moveTo>
                  <a:pt x="0" y="145"/>
                </a:moveTo>
                <a:cubicBezTo>
                  <a:pt x="17" y="207"/>
                  <a:pt x="20" y="231"/>
                  <a:pt x="81" y="248"/>
                </a:cubicBezTo>
                <a:cubicBezTo>
                  <a:pt x="112" y="279"/>
                  <a:pt x="152" y="299"/>
                  <a:pt x="194" y="312"/>
                </a:cubicBezTo>
                <a:cubicBezTo>
                  <a:pt x="237" y="341"/>
                  <a:pt x="185" y="303"/>
                  <a:pt x="221" y="339"/>
                </a:cubicBezTo>
                <a:cubicBezTo>
                  <a:pt x="237" y="355"/>
                  <a:pt x="265" y="360"/>
                  <a:pt x="286" y="366"/>
                </a:cubicBezTo>
                <a:cubicBezTo>
                  <a:pt x="317" y="415"/>
                  <a:pt x="338" y="410"/>
                  <a:pt x="399" y="415"/>
                </a:cubicBezTo>
                <a:cubicBezTo>
                  <a:pt x="428" y="424"/>
                  <a:pt x="457" y="427"/>
                  <a:pt x="485" y="436"/>
                </a:cubicBezTo>
                <a:cubicBezTo>
                  <a:pt x="566" y="434"/>
                  <a:pt x="665" y="445"/>
                  <a:pt x="749" y="420"/>
                </a:cubicBezTo>
                <a:cubicBezTo>
                  <a:pt x="761" y="380"/>
                  <a:pt x="743" y="428"/>
                  <a:pt x="770" y="393"/>
                </a:cubicBezTo>
                <a:cubicBezTo>
                  <a:pt x="787" y="371"/>
                  <a:pt x="758" y="380"/>
                  <a:pt x="792" y="366"/>
                </a:cubicBezTo>
                <a:cubicBezTo>
                  <a:pt x="804" y="361"/>
                  <a:pt x="829" y="355"/>
                  <a:pt x="829" y="355"/>
                </a:cubicBezTo>
                <a:cubicBezTo>
                  <a:pt x="841" y="338"/>
                  <a:pt x="855" y="329"/>
                  <a:pt x="867" y="312"/>
                </a:cubicBezTo>
                <a:cubicBezTo>
                  <a:pt x="874" y="291"/>
                  <a:pt x="881" y="282"/>
                  <a:pt x="899" y="269"/>
                </a:cubicBezTo>
                <a:cubicBezTo>
                  <a:pt x="905" y="253"/>
                  <a:pt x="915" y="221"/>
                  <a:pt x="915" y="221"/>
                </a:cubicBezTo>
                <a:cubicBezTo>
                  <a:pt x="905" y="156"/>
                  <a:pt x="882" y="181"/>
                  <a:pt x="824" y="199"/>
                </a:cubicBezTo>
                <a:cubicBezTo>
                  <a:pt x="769" y="237"/>
                  <a:pt x="667" y="211"/>
                  <a:pt x="619" y="210"/>
                </a:cubicBezTo>
                <a:cubicBezTo>
                  <a:pt x="573" y="196"/>
                  <a:pt x="536" y="165"/>
                  <a:pt x="490" y="151"/>
                </a:cubicBezTo>
                <a:cubicBezTo>
                  <a:pt x="477" y="132"/>
                  <a:pt x="465" y="131"/>
                  <a:pt x="447" y="118"/>
                </a:cubicBezTo>
                <a:cubicBezTo>
                  <a:pt x="434" y="99"/>
                  <a:pt x="423" y="99"/>
                  <a:pt x="404" y="86"/>
                </a:cubicBezTo>
                <a:cubicBezTo>
                  <a:pt x="400" y="81"/>
                  <a:pt x="398" y="75"/>
                  <a:pt x="393" y="70"/>
                </a:cubicBezTo>
                <a:cubicBezTo>
                  <a:pt x="388" y="65"/>
                  <a:pt x="381" y="64"/>
                  <a:pt x="377" y="59"/>
                </a:cubicBezTo>
                <a:cubicBezTo>
                  <a:pt x="358" y="37"/>
                  <a:pt x="357" y="16"/>
                  <a:pt x="334" y="0"/>
                </a:cubicBezTo>
                <a:cubicBezTo>
                  <a:pt x="278" y="17"/>
                  <a:pt x="210" y="13"/>
                  <a:pt x="151" y="22"/>
                </a:cubicBezTo>
                <a:cubicBezTo>
                  <a:pt x="122" y="41"/>
                  <a:pt x="102" y="49"/>
                  <a:pt x="70" y="59"/>
                </a:cubicBezTo>
                <a:cubicBezTo>
                  <a:pt x="67" y="72"/>
                  <a:pt x="63" y="102"/>
                  <a:pt x="54" y="113"/>
                </a:cubicBezTo>
                <a:cubicBezTo>
                  <a:pt x="40" y="131"/>
                  <a:pt x="0" y="122"/>
                  <a:pt x="0" y="145"/>
                </a:cubicBezTo>
                <a:close/>
              </a:path>
            </a:pathLst>
          </a:custGeom>
          <a:solidFill>
            <a:schemeClr val="accent1">
              <a:alpha val="47058"/>
            </a:schemeClr>
          </a:solidFill>
          <a:ln w="9525">
            <a:solidFill>
              <a:schemeClr val="tx1"/>
            </a:solidFill>
            <a:round/>
            <a:headEnd/>
            <a:tailEnd/>
          </a:ln>
        </p:spPr>
        <p:txBody>
          <a:bodyPr/>
          <a:lstStyle/>
          <a:p>
            <a:endParaRPr lang="en-US"/>
          </a:p>
        </p:txBody>
      </p:sp>
      <p:sp>
        <p:nvSpPr>
          <p:cNvPr id="6169" name="Line 104"/>
          <p:cNvSpPr>
            <a:spLocks noChangeShapeType="1"/>
          </p:cNvSpPr>
          <p:nvPr/>
        </p:nvSpPr>
        <p:spPr bwMode="auto">
          <a:xfrm flipH="1" flipV="1">
            <a:off x="2743200" y="4572000"/>
            <a:ext cx="685800" cy="685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70" name="Text Box 105"/>
          <p:cNvSpPr txBox="1">
            <a:spLocks noChangeArrowheads="1"/>
          </p:cNvSpPr>
          <p:nvPr/>
        </p:nvSpPr>
        <p:spPr bwMode="auto">
          <a:xfrm>
            <a:off x="2514600" y="5334000"/>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Allowable Z</a:t>
            </a:r>
            <a:r>
              <a:rPr lang="en-US" altLang="en-US" sz="2000" baseline="-25000">
                <a:latin typeface="Times New Roman" panose="02020603050405020304" pitchFamily="18" charset="0"/>
                <a:cs typeface="Times New Roman" panose="02020603050405020304" pitchFamily="18" charset="0"/>
              </a:rPr>
              <a:t>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7171" name="Text Box 54"/>
          <p:cNvSpPr txBox="1">
            <a:spLocks noChangeArrowheads="1"/>
          </p:cNvSpPr>
          <p:nvPr/>
        </p:nvSpPr>
        <p:spPr bwMode="auto">
          <a:xfrm>
            <a:off x="228600" y="1066800"/>
            <a:ext cx="792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2: Shunt Capacitor</a:t>
            </a:r>
          </a:p>
        </p:txBody>
      </p:sp>
      <p:pic>
        <p:nvPicPr>
          <p:cNvPr id="7172" name="Picture 55"/>
          <p:cNvPicPr>
            <a:picLocks noChangeAspect="1" noChangeArrowheads="1"/>
          </p:cNvPicPr>
          <p:nvPr/>
        </p:nvPicPr>
        <p:blipFill>
          <a:blip r:embed="rId2">
            <a:extLst>
              <a:ext uri="{28A0092B-C50C-407E-A947-70E740481C1C}">
                <a14:useLocalDpi xmlns:a14="http://schemas.microsoft.com/office/drawing/2010/main" val="0"/>
              </a:ext>
            </a:extLst>
          </a:blip>
          <a:srcRect b="4347"/>
          <a:stretch>
            <a:fillRect/>
          </a:stretch>
        </p:blipFill>
        <p:spPr bwMode="auto">
          <a:xfrm>
            <a:off x="1447800" y="1600200"/>
            <a:ext cx="25146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Line 56"/>
          <p:cNvSpPr>
            <a:spLocks noChangeShapeType="1"/>
          </p:cNvSpPr>
          <p:nvPr/>
        </p:nvSpPr>
        <p:spPr bwMode="auto">
          <a:xfrm>
            <a:off x="1295400" y="4495800"/>
            <a:ext cx="1295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 name="Line 57"/>
          <p:cNvSpPr>
            <a:spLocks noChangeShapeType="1"/>
          </p:cNvSpPr>
          <p:nvPr/>
        </p:nvSpPr>
        <p:spPr bwMode="auto">
          <a:xfrm>
            <a:off x="533400" y="594360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5" name="Rectangle 58"/>
          <p:cNvSpPr>
            <a:spLocks noChangeArrowheads="1"/>
          </p:cNvSpPr>
          <p:nvPr/>
        </p:nvSpPr>
        <p:spPr bwMode="auto">
          <a:xfrm>
            <a:off x="2438400" y="487680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176" name="Line 59"/>
          <p:cNvSpPr>
            <a:spLocks noChangeShapeType="1"/>
          </p:cNvSpPr>
          <p:nvPr/>
        </p:nvSpPr>
        <p:spPr bwMode="auto">
          <a:xfrm>
            <a:off x="2590800" y="4495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7" name="Line 60"/>
          <p:cNvSpPr>
            <a:spLocks noChangeShapeType="1"/>
          </p:cNvSpPr>
          <p:nvPr/>
        </p:nvSpPr>
        <p:spPr bwMode="auto">
          <a:xfrm flipV="1">
            <a:off x="2590800" y="5715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8" name="Text Box 61"/>
          <p:cNvSpPr txBox="1">
            <a:spLocks noChangeArrowheads="1"/>
          </p:cNvSpPr>
          <p:nvPr/>
        </p:nvSpPr>
        <p:spPr bwMode="auto">
          <a:xfrm>
            <a:off x="2819400" y="50292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Y</a:t>
            </a:r>
            <a:r>
              <a:rPr lang="en-US" altLang="en-US" sz="2000" baseline="-25000">
                <a:latin typeface="Times New Roman" panose="02020603050405020304" pitchFamily="18" charset="0"/>
                <a:cs typeface="Times New Roman" panose="02020603050405020304" pitchFamily="18" charset="0"/>
              </a:rPr>
              <a:t>l</a:t>
            </a:r>
            <a:r>
              <a:rPr lang="en-US" altLang="en-US" sz="2000">
                <a:latin typeface="Times New Roman" panose="02020603050405020304" pitchFamily="18" charset="0"/>
                <a:cs typeface="Times New Roman" panose="02020603050405020304" pitchFamily="18" charset="0"/>
              </a:rPr>
              <a:t>=1-jB</a:t>
            </a:r>
          </a:p>
        </p:txBody>
      </p:sp>
      <p:pic>
        <p:nvPicPr>
          <p:cNvPr id="7179" name="Picture 63" descr="rlc"/>
          <p:cNvPicPr>
            <a:picLocks noChangeAspect="1" noChangeArrowheads="1"/>
          </p:cNvPicPr>
          <p:nvPr/>
        </p:nvPicPr>
        <p:blipFill>
          <a:blip r:embed="rId3">
            <a:extLst>
              <a:ext uri="{28A0092B-C50C-407E-A947-70E740481C1C}">
                <a14:useLocalDpi xmlns:a14="http://schemas.microsoft.com/office/drawing/2010/main" val="0"/>
              </a:ext>
            </a:extLst>
          </a:blip>
          <a:srcRect l="64433" t="21805" r="13449" b="33333"/>
          <a:stretch>
            <a:fillRect/>
          </a:stretch>
        </p:blipFill>
        <p:spPr bwMode="auto">
          <a:xfrm>
            <a:off x="1266825" y="4745038"/>
            <a:ext cx="433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Line 64"/>
          <p:cNvSpPr>
            <a:spLocks noChangeShapeType="1"/>
          </p:cNvSpPr>
          <p:nvPr/>
        </p:nvSpPr>
        <p:spPr bwMode="auto">
          <a:xfrm flipV="1">
            <a:off x="1508125" y="45164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1" name="Line 65"/>
          <p:cNvSpPr>
            <a:spLocks noChangeShapeType="1"/>
          </p:cNvSpPr>
          <p:nvPr/>
        </p:nvSpPr>
        <p:spPr bwMode="auto">
          <a:xfrm>
            <a:off x="1524000" y="565943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Oval 66"/>
          <p:cNvSpPr>
            <a:spLocks noChangeArrowheads="1"/>
          </p:cNvSpPr>
          <p:nvPr/>
        </p:nvSpPr>
        <p:spPr bwMode="auto">
          <a:xfrm>
            <a:off x="2971800" y="2819400"/>
            <a:ext cx="1524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183" name="Freeform 67"/>
          <p:cNvSpPr>
            <a:spLocks/>
          </p:cNvSpPr>
          <p:nvPr/>
        </p:nvSpPr>
        <p:spPr bwMode="auto">
          <a:xfrm>
            <a:off x="2667000" y="2590800"/>
            <a:ext cx="304800" cy="381000"/>
          </a:xfrm>
          <a:custGeom>
            <a:avLst/>
            <a:gdLst>
              <a:gd name="T0" fmla="*/ 2147483646 w 387"/>
              <a:gd name="T1" fmla="*/ 2147483646 h 318"/>
              <a:gd name="T2" fmla="*/ 2147483646 w 387"/>
              <a:gd name="T3" fmla="*/ 2147483646 h 318"/>
              <a:gd name="T4" fmla="*/ 2147483646 w 387"/>
              <a:gd name="T5" fmla="*/ 2147483646 h 318"/>
              <a:gd name="T6" fmla="*/ 2147483646 w 387"/>
              <a:gd name="T7" fmla="*/ 2147483646 h 318"/>
              <a:gd name="T8" fmla="*/ 2147483646 w 387"/>
              <a:gd name="T9" fmla="*/ 2147483646 h 318"/>
              <a:gd name="T10" fmla="*/ 2147483646 w 387"/>
              <a:gd name="T11" fmla="*/ 2147483646 h 318"/>
              <a:gd name="T12" fmla="*/ 2147483646 w 387"/>
              <a:gd name="T13" fmla="*/ 2147483646 h 318"/>
              <a:gd name="T14" fmla="*/ 2147483646 w 387"/>
              <a:gd name="T15" fmla="*/ 2147483646 h 318"/>
              <a:gd name="T16" fmla="*/ 2147483646 w 387"/>
              <a:gd name="T17" fmla="*/ 2147483646 h 318"/>
              <a:gd name="T18" fmla="*/ 2147483646 w 387"/>
              <a:gd name="T19" fmla="*/ 2147483646 h 318"/>
              <a:gd name="T20" fmla="*/ 2147483646 w 387"/>
              <a:gd name="T21" fmla="*/ 2147483646 h 318"/>
              <a:gd name="T22" fmla="*/ 2147483646 w 387"/>
              <a:gd name="T23" fmla="*/ 2147483646 h 318"/>
              <a:gd name="T24" fmla="*/ 2147483646 w 387"/>
              <a:gd name="T25" fmla="*/ 2147483646 h 318"/>
              <a:gd name="T26" fmla="*/ 0 w 387"/>
              <a:gd name="T27" fmla="*/ 0 h 3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7"/>
              <a:gd name="T43" fmla="*/ 0 h 318"/>
              <a:gd name="T44" fmla="*/ 387 w 387"/>
              <a:gd name="T45" fmla="*/ 318 h 3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7" h="318">
                <a:moveTo>
                  <a:pt x="387" y="317"/>
                </a:moveTo>
                <a:cubicBezTo>
                  <a:pt x="349" y="315"/>
                  <a:pt x="311" y="318"/>
                  <a:pt x="274" y="312"/>
                </a:cubicBezTo>
                <a:cubicBezTo>
                  <a:pt x="268" y="311"/>
                  <a:pt x="268" y="301"/>
                  <a:pt x="263" y="296"/>
                </a:cubicBezTo>
                <a:cubicBezTo>
                  <a:pt x="250" y="283"/>
                  <a:pt x="232" y="279"/>
                  <a:pt x="215" y="274"/>
                </a:cubicBezTo>
                <a:cubicBezTo>
                  <a:pt x="199" y="263"/>
                  <a:pt x="183" y="258"/>
                  <a:pt x="166" y="247"/>
                </a:cubicBezTo>
                <a:cubicBezTo>
                  <a:pt x="163" y="242"/>
                  <a:pt x="161" y="235"/>
                  <a:pt x="156" y="231"/>
                </a:cubicBezTo>
                <a:cubicBezTo>
                  <a:pt x="151" y="227"/>
                  <a:pt x="143" y="230"/>
                  <a:pt x="139" y="226"/>
                </a:cubicBezTo>
                <a:cubicBezTo>
                  <a:pt x="109" y="196"/>
                  <a:pt x="161" y="218"/>
                  <a:pt x="118" y="204"/>
                </a:cubicBezTo>
                <a:cubicBezTo>
                  <a:pt x="106" y="165"/>
                  <a:pt x="124" y="211"/>
                  <a:pt x="96" y="177"/>
                </a:cubicBezTo>
                <a:cubicBezTo>
                  <a:pt x="75" y="151"/>
                  <a:pt x="111" y="167"/>
                  <a:pt x="75" y="156"/>
                </a:cubicBezTo>
                <a:cubicBezTo>
                  <a:pt x="73" y="150"/>
                  <a:pt x="73" y="143"/>
                  <a:pt x="69" y="139"/>
                </a:cubicBezTo>
                <a:cubicBezTo>
                  <a:pt x="60" y="130"/>
                  <a:pt x="37" y="118"/>
                  <a:pt x="37" y="118"/>
                </a:cubicBezTo>
                <a:cubicBezTo>
                  <a:pt x="24" y="99"/>
                  <a:pt x="24" y="88"/>
                  <a:pt x="5" y="75"/>
                </a:cubicBezTo>
                <a:cubicBezTo>
                  <a:pt x="0" y="3"/>
                  <a:pt x="0" y="28"/>
                  <a:pt x="0" y="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7184" name="Picture 68"/>
          <p:cNvPicPr>
            <a:picLocks noChangeAspect="1" noChangeArrowheads="1"/>
          </p:cNvPicPr>
          <p:nvPr/>
        </p:nvPicPr>
        <p:blipFill>
          <a:blip r:embed="rId2">
            <a:extLst>
              <a:ext uri="{28A0092B-C50C-407E-A947-70E740481C1C}">
                <a14:useLocalDpi xmlns:a14="http://schemas.microsoft.com/office/drawing/2010/main" val="0"/>
              </a:ext>
            </a:extLst>
          </a:blip>
          <a:srcRect b="4347"/>
          <a:stretch>
            <a:fillRect/>
          </a:stretch>
        </p:blipFill>
        <p:spPr bwMode="auto">
          <a:xfrm>
            <a:off x="5715000" y="1447800"/>
            <a:ext cx="25146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69"/>
          <p:cNvSpPr>
            <a:spLocks noChangeArrowheads="1"/>
          </p:cNvSpPr>
          <p:nvPr/>
        </p:nvSpPr>
        <p:spPr bwMode="auto">
          <a:xfrm>
            <a:off x="6400800" y="2209800"/>
            <a:ext cx="1524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186" name="Freeform 70"/>
          <p:cNvSpPr>
            <a:spLocks/>
          </p:cNvSpPr>
          <p:nvPr/>
        </p:nvSpPr>
        <p:spPr bwMode="auto">
          <a:xfrm>
            <a:off x="6477000" y="2273300"/>
            <a:ext cx="457200" cy="317500"/>
          </a:xfrm>
          <a:custGeom>
            <a:avLst/>
            <a:gdLst>
              <a:gd name="T0" fmla="*/ 0 w 288"/>
              <a:gd name="T1" fmla="*/ 2147483646 h 200"/>
              <a:gd name="T2" fmla="*/ 2147483646 w 288"/>
              <a:gd name="T3" fmla="*/ 2147483646 h 200"/>
              <a:gd name="T4" fmla="*/ 2147483646 w 288"/>
              <a:gd name="T5" fmla="*/ 2147483646 h 200"/>
              <a:gd name="T6" fmla="*/ 2147483646 w 288"/>
              <a:gd name="T7" fmla="*/ 2147483646 h 200"/>
              <a:gd name="T8" fmla="*/ 2147483646 w 288"/>
              <a:gd name="T9" fmla="*/ 2147483646 h 200"/>
              <a:gd name="T10" fmla="*/ 0 60000 65536"/>
              <a:gd name="T11" fmla="*/ 0 60000 65536"/>
              <a:gd name="T12" fmla="*/ 0 60000 65536"/>
              <a:gd name="T13" fmla="*/ 0 60000 65536"/>
              <a:gd name="T14" fmla="*/ 0 60000 65536"/>
              <a:gd name="T15" fmla="*/ 0 w 288"/>
              <a:gd name="T16" fmla="*/ 0 h 200"/>
              <a:gd name="T17" fmla="*/ 288 w 288"/>
              <a:gd name="T18" fmla="*/ 200 h 200"/>
            </a:gdLst>
            <a:ahLst/>
            <a:cxnLst>
              <a:cxn ang="T10">
                <a:pos x="T0" y="T1"/>
              </a:cxn>
              <a:cxn ang="T11">
                <a:pos x="T2" y="T3"/>
              </a:cxn>
              <a:cxn ang="T12">
                <a:pos x="T4" y="T5"/>
              </a:cxn>
              <a:cxn ang="T13">
                <a:pos x="T6" y="T7"/>
              </a:cxn>
              <a:cxn ang="T14">
                <a:pos x="T8" y="T9"/>
              </a:cxn>
            </a:cxnLst>
            <a:rect l="T15" t="T16" r="T17" b="T18"/>
            <a:pathLst>
              <a:path w="288" h="200">
                <a:moveTo>
                  <a:pt x="0" y="8"/>
                </a:moveTo>
                <a:cubicBezTo>
                  <a:pt x="12" y="4"/>
                  <a:pt x="24" y="0"/>
                  <a:pt x="48" y="8"/>
                </a:cubicBezTo>
                <a:cubicBezTo>
                  <a:pt x="72" y="16"/>
                  <a:pt x="112" y="32"/>
                  <a:pt x="144" y="56"/>
                </a:cubicBezTo>
                <a:cubicBezTo>
                  <a:pt x="176" y="80"/>
                  <a:pt x="216" y="128"/>
                  <a:pt x="240" y="152"/>
                </a:cubicBezTo>
                <a:cubicBezTo>
                  <a:pt x="264" y="176"/>
                  <a:pt x="280" y="192"/>
                  <a:pt x="288" y="200"/>
                </a:cubicBezTo>
              </a:path>
            </a:pathLst>
          </a:custGeom>
          <a:noFill/>
          <a:ln w="349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87" name="Oval 71"/>
          <p:cNvSpPr>
            <a:spLocks noChangeArrowheads="1"/>
          </p:cNvSpPr>
          <p:nvPr/>
        </p:nvSpPr>
        <p:spPr bwMode="auto">
          <a:xfrm>
            <a:off x="2493963" y="2438400"/>
            <a:ext cx="409575" cy="433388"/>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188" name="Oval 72"/>
          <p:cNvSpPr>
            <a:spLocks noChangeArrowheads="1"/>
          </p:cNvSpPr>
          <p:nvPr/>
        </p:nvSpPr>
        <p:spPr bwMode="auto">
          <a:xfrm>
            <a:off x="6765925" y="2278063"/>
            <a:ext cx="409575" cy="433387"/>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7189" name="Text Box 73"/>
          <p:cNvSpPr txBox="1">
            <a:spLocks noChangeArrowheads="1"/>
          </p:cNvSpPr>
          <p:nvPr/>
        </p:nvSpPr>
        <p:spPr bwMode="auto">
          <a:xfrm>
            <a:off x="2133600" y="381000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Y chart</a:t>
            </a:r>
          </a:p>
        </p:txBody>
      </p:sp>
      <p:sp>
        <p:nvSpPr>
          <p:cNvPr id="7190" name="Text Box 74"/>
          <p:cNvSpPr txBox="1">
            <a:spLocks noChangeArrowheads="1"/>
          </p:cNvSpPr>
          <p:nvPr/>
        </p:nvSpPr>
        <p:spPr bwMode="auto">
          <a:xfrm>
            <a:off x="6248400" y="373380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Z chart</a:t>
            </a:r>
          </a:p>
        </p:txBody>
      </p:sp>
      <p:sp>
        <p:nvSpPr>
          <p:cNvPr id="7191" name="Freeform 75"/>
          <p:cNvSpPr>
            <a:spLocks/>
          </p:cNvSpPr>
          <p:nvPr/>
        </p:nvSpPr>
        <p:spPr bwMode="auto">
          <a:xfrm>
            <a:off x="2566988" y="2651125"/>
            <a:ext cx="785812" cy="409575"/>
          </a:xfrm>
          <a:custGeom>
            <a:avLst/>
            <a:gdLst>
              <a:gd name="T0" fmla="*/ 0 w 915"/>
              <a:gd name="T1" fmla="*/ 2147483646 h 445"/>
              <a:gd name="T2" fmla="*/ 2147483646 w 915"/>
              <a:gd name="T3" fmla="*/ 2147483646 h 445"/>
              <a:gd name="T4" fmla="*/ 2147483646 w 915"/>
              <a:gd name="T5" fmla="*/ 2147483646 h 445"/>
              <a:gd name="T6" fmla="*/ 2147483646 w 915"/>
              <a:gd name="T7" fmla="*/ 2147483646 h 445"/>
              <a:gd name="T8" fmla="*/ 2147483646 w 915"/>
              <a:gd name="T9" fmla="*/ 2147483646 h 445"/>
              <a:gd name="T10" fmla="*/ 2147483646 w 915"/>
              <a:gd name="T11" fmla="*/ 2147483646 h 445"/>
              <a:gd name="T12" fmla="*/ 2147483646 w 915"/>
              <a:gd name="T13" fmla="*/ 2147483646 h 445"/>
              <a:gd name="T14" fmla="*/ 2147483646 w 915"/>
              <a:gd name="T15" fmla="*/ 2147483646 h 445"/>
              <a:gd name="T16" fmla="*/ 2147483646 w 915"/>
              <a:gd name="T17" fmla="*/ 2147483646 h 445"/>
              <a:gd name="T18" fmla="*/ 2147483646 w 915"/>
              <a:gd name="T19" fmla="*/ 2147483646 h 445"/>
              <a:gd name="T20" fmla="*/ 2147483646 w 915"/>
              <a:gd name="T21" fmla="*/ 2147483646 h 445"/>
              <a:gd name="T22" fmla="*/ 2147483646 w 915"/>
              <a:gd name="T23" fmla="*/ 2147483646 h 445"/>
              <a:gd name="T24" fmla="*/ 2147483646 w 915"/>
              <a:gd name="T25" fmla="*/ 2147483646 h 445"/>
              <a:gd name="T26" fmla="*/ 2147483646 w 915"/>
              <a:gd name="T27" fmla="*/ 2147483646 h 445"/>
              <a:gd name="T28" fmla="*/ 2147483646 w 915"/>
              <a:gd name="T29" fmla="*/ 2147483646 h 445"/>
              <a:gd name="T30" fmla="*/ 2147483646 w 915"/>
              <a:gd name="T31" fmla="*/ 2147483646 h 445"/>
              <a:gd name="T32" fmla="*/ 2147483646 w 915"/>
              <a:gd name="T33" fmla="*/ 2147483646 h 445"/>
              <a:gd name="T34" fmla="*/ 2147483646 w 915"/>
              <a:gd name="T35" fmla="*/ 2147483646 h 445"/>
              <a:gd name="T36" fmla="*/ 2147483646 w 915"/>
              <a:gd name="T37" fmla="*/ 2147483646 h 445"/>
              <a:gd name="T38" fmla="*/ 2147483646 w 915"/>
              <a:gd name="T39" fmla="*/ 2147483646 h 445"/>
              <a:gd name="T40" fmla="*/ 2147483646 w 915"/>
              <a:gd name="T41" fmla="*/ 2147483646 h 445"/>
              <a:gd name="T42" fmla="*/ 2147483646 w 915"/>
              <a:gd name="T43" fmla="*/ 0 h 445"/>
              <a:gd name="T44" fmla="*/ 2147483646 w 915"/>
              <a:gd name="T45" fmla="*/ 2147483646 h 445"/>
              <a:gd name="T46" fmla="*/ 2147483646 w 915"/>
              <a:gd name="T47" fmla="*/ 2147483646 h 445"/>
              <a:gd name="T48" fmla="*/ 2147483646 w 915"/>
              <a:gd name="T49" fmla="*/ 2147483646 h 445"/>
              <a:gd name="T50" fmla="*/ 0 w 915"/>
              <a:gd name="T51" fmla="*/ 2147483646 h 4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5"/>
              <a:gd name="T79" fmla="*/ 0 h 445"/>
              <a:gd name="T80" fmla="*/ 915 w 915"/>
              <a:gd name="T81" fmla="*/ 445 h 4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5" h="445">
                <a:moveTo>
                  <a:pt x="0" y="145"/>
                </a:moveTo>
                <a:cubicBezTo>
                  <a:pt x="17" y="207"/>
                  <a:pt x="20" y="231"/>
                  <a:pt x="81" y="248"/>
                </a:cubicBezTo>
                <a:cubicBezTo>
                  <a:pt x="112" y="279"/>
                  <a:pt x="152" y="299"/>
                  <a:pt x="194" y="312"/>
                </a:cubicBezTo>
                <a:cubicBezTo>
                  <a:pt x="237" y="341"/>
                  <a:pt x="185" y="303"/>
                  <a:pt x="221" y="339"/>
                </a:cubicBezTo>
                <a:cubicBezTo>
                  <a:pt x="237" y="355"/>
                  <a:pt x="265" y="360"/>
                  <a:pt x="286" y="366"/>
                </a:cubicBezTo>
                <a:cubicBezTo>
                  <a:pt x="317" y="415"/>
                  <a:pt x="338" y="410"/>
                  <a:pt x="399" y="415"/>
                </a:cubicBezTo>
                <a:cubicBezTo>
                  <a:pt x="428" y="424"/>
                  <a:pt x="457" y="427"/>
                  <a:pt x="485" y="436"/>
                </a:cubicBezTo>
                <a:cubicBezTo>
                  <a:pt x="566" y="434"/>
                  <a:pt x="665" y="445"/>
                  <a:pt x="749" y="420"/>
                </a:cubicBezTo>
                <a:cubicBezTo>
                  <a:pt x="761" y="380"/>
                  <a:pt x="743" y="428"/>
                  <a:pt x="770" y="393"/>
                </a:cubicBezTo>
                <a:cubicBezTo>
                  <a:pt x="787" y="371"/>
                  <a:pt x="758" y="380"/>
                  <a:pt x="792" y="366"/>
                </a:cubicBezTo>
                <a:cubicBezTo>
                  <a:pt x="804" y="361"/>
                  <a:pt x="829" y="355"/>
                  <a:pt x="829" y="355"/>
                </a:cubicBezTo>
                <a:cubicBezTo>
                  <a:pt x="841" y="338"/>
                  <a:pt x="855" y="329"/>
                  <a:pt x="867" y="312"/>
                </a:cubicBezTo>
                <a:cubicBezTo>
                  <a:pt x="874" y="291"/>
                  <a:pt x="881" y="282"/>
                  <a:pt x="899" y="269"/>
                </a:cubicBezTo>
                <a:cubicBezTo>
                  <a:pt x="905" y="253"/>
                  <a:pt x="915" y="221"/>
                  <a:pt x="915" y="221"/>
                </a:cubicBezTo>
                <a:cubicBezTo>
                  <a:pt x="905" y="156"/>
                  <a:pt x="882" y="181"/>
                  <a:pt x="824" y="199"/>
                </a:cubicBezTo>
                <a:cubicBezTo>
                  <a:pt x="769" y="237"/>
                  <a:pt x="667" y="211"/>
                  <a:pt x="619" y="210"/>
                </a:cubicBezTo>
                <a:cubicBezTo>
                  <a:pt x="573" y="196"/>
                  <a:pt x="536" y="165"/>
                  <a:pt x="490" y="151"/>
                </a:cubicBezTo>
                <a:cubicBezTo>
                  <a:pt x="477" y="132"/>
                  <a:pt x="465" y="131"/>
                  <a:pt x="447" y="118"/>
                </a:cubicBezTo>
                <a:cubicBezTo>
                  <a:pt x="434" y="99"/>
                  <a:pt x="423" y="99"/>
                  <a:pt x="404" y="86"/>
                </a:cubicBezTo>
                <a:cubicBezTo>
                  <a:pt x="400" y="81"/>
                  <a:pt x="398" y="75"/>
                  <a:pt x="393" y="70"/>
                </a:cubicBezTo>
                <a:cubicBezTo>
                  <a:pt x="388" y="65"/>
                  <a:pt x="381" y="64"/>
                  <a:pt x="377" y="59"/>
                </a:cubicBezTo>
                <a:cubicBezTo>
                  <a:pt x="358" y="37"/>
                  <a:pt x="357" y="16"/>
                  <a:pt x="334" y="0"/>
                </a:cubicBezTo>
                <a:cubicBezTo>
                  <a:pt x="278" y="17"/>
                  <a:pt x="210" y="13"/>
                  <a:pt x="151" y="22"/>
                </a:cubicBezTo>
                <a:cubicBezTo>
                  <a:pt x="122" y="41"/>
                  <a:pt x="102" y="49"/>
                  <a:pt x="70" y="59"/>
                </a:cubicBezTo>
                <a:cubicBezTo>
                  <a:pt x="67" y="72"/>
                  <a:pt x="63" y="102"/>
                  <a:pt x="54" y="113"/>
                </a:cubicBezTo>
                <a:cubicBezTo>
                  <a:pt x="40" y="131"/>
                  <a:pt x="0" y="122"/>
                  <a:pt x="0" y="145"/>
                </a:cubicBezTo>
                <a:close/>
              </a:path>
            </a:pathLst>
          </a:custGeom>
          <a:solidFill>
            <a:schemeClr val="accent1">
              <a:alpha val="47058"/>
            </a:schemeClr>
          </a:solidFill>
          <a:ln w="9525">
            <a:solidFill>
              <a:schemeClr val="tx1"/>
            </a:solidFill>
            <a:round/>
            <a:headEnd/>
            <a:tailEnd/>
          </a:ln>
        </p:spPr>
        <p:txBody>
          <a:bodyPr/>
          <a:lstStyle/>
          <a:p>
            <a:endParaRPr lang="en-US"/>
          </a:p>
        </p:txBody>
      </p:sp>
      <p:sp>
        <p:nvSpPr>
          <p:cNvPr id="7192" name="Freeform 76"/>
          <p:cNvSpPr>
            <a:spLocks/>
          </p:cNvSpPr>
          <p:nvPr/>
        </p:nvSpPr>
        <p:spPr bwMode="auto">
          <a:xfrm>
            <a:off x="6232525" y="2147888"/>
            <a:ext cx="849313" cy="568325"/>
          </a:xfrm>
          <a:custGeom>
            <a:avLst/>
            <a:gdLst>
              <a:gd name="T0" fmla="*/ 0 w 535"/>
              <a:gd name="T1" fmla="*/ 2147483646 h 358"/>
              <a:gd name="T2" fmla="*/ 2147483646 w 535"/>
              <a:gd name="T3" fmla="*/ 2147483646 h 358"/>
              <a:gd name="T4" fmla="*/ 2147483646 w 535"/>
              <a:gd name="T5" fmla="*/ 0 h 358"/>
              <a:gd name="T6" fmla="*/ 2147483646 w 535"/>
              <a:gd name="T7" fmla="*/ 2147483646 h 358"/>
              <a:gd name="T8" fmla="*/ 2147483646 w 535"/>
              <a:gd name="T9" fmla="*/ 2147483646 h 358"/>
              <a:gd name="T10" fmla="*/ 2147483646 w 535"/>
              <a:gd name="T11" fmla="*/ 2147483646 h 358"/>
              <a:gd name="T12" fmla="*/ 2147483646 w 535"/>
              <a:gd name="T13" fmla="*/ 2147483646 h 358"/>
              <a:gd name="T14" fmla="*/ 2147483646 w 535"/>
              <a:gd name="T15" fmla="*/ 2147483646 h 358"/>
              <a:gd name="T16" fmla="*/ 2147483646 w 535"/>
              <a:gd name="T17" fmla="*/ 2147483646 h 358"/>
              <a:gd name="T18" fmla="*/ 2147483646 w 535"/>
              <a:gd name="T19" fmla="*/ 2147483646 h 358"/>
              <a:gd name="T20" fmla="*/ 2147483646 w 535"/>
              <a:gd name="T21" fmla="*/ 2147483646 h 358"/>
              <a:gd name="T22" fmla="*/ 2147483646 w 535"/>
              <a:gd name="T23" fmla="*/ 2147483646 h 358"/>
              <a:gd name="T24" fmla="*/ 2147483646 w 535"/>
              <a:gd name="T25" fmla="*/ 2147483646 h 358"/>
              <a:gd name="T26" fmla="*/ 2147483646 w 535"/>
              <a:gd name="T27" fmla="*/ 2147483646 h 358"/>
              <a:gd name="T28" fmla="*/ 2147483646 w 535"/>
              <a:gd name="T29" fmla="*/ 2147483646 h 358"/>
              <a:gd name="T30" fmla="*/ 2147483646 w 535"/>
              <a:gd name="T31" fmla="*/ 2147483646 h 358"/>
              <a:gd name="T32" fmla="*/ 2147483646 w 535"/>
              <a:gd name="T33" fmla="*/ 2147483646 h 358"/>
              <a:gd name="T34" fmla="*/ 2147483646 w 535"/>
              <a:gd name="T35" fmla="*/ 2147483646 h 358"/>
              <a:gd name="T36" fmla="*/ 2147483646 w 535"/>
              <a:gd name="T37" fmla="*/ 2147483646 h 358"/>
              <a:gd name="T38" fmla="*/ 2147483646 w 535"/>
              <a:gd name="T39" fmla="*/ 2147483646 h 358"/>
              <a:gd name="T40" fmla="*/ 2147483646 w 535"/>
              <a:gd name="T41" fmla="*/ 2147483646 h 358"/>
              <a:gd name="T42" fmla="*/ 2147483646 w 535"/>
              <a:gd name="T43" fmla="*/ 2147483646 h 358"/>
              <a:gd name="T44" fmla="*/ 2147483646 w 535"/>
              <a:gd name="T45" fmla="*/ 2147483646 h 358"/>
              <a:gd name="T46" fmla="*/ 0 w 535"/>
              <a:gd name="T47" fmla="*/ 2147483646 h 3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5"/>
              <a:gd name="T73" fmla="*/ 0 h 358"/>
              <a:gd name="T74" fmla="*/ 535 w 535"/>
              <a:gd name="T75" fmla="*/ 358 h 35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5" h="358">
                <a:moveTo>
                  <a:pt x="0" y="86"/>
                </a:moveTo>
                <a:cubicBezTo>
                  <a:pt x="9" y="61"/>
                  <a:pt x="6" y="72"/>
                  <a:pt x="16" y="37"/>
                </a:cubicBezTo>
                <a:cubicBezTo>
                  <a:pt x="20" y="25"/>
                  <a:pt x="27" y="0"/>
                  <a:pt x="27" y="0"/>
                </a:cubicBezTo>
                <a:cubicBezTo>
                  <a:pt x="150" y="4"/>
                  <a:pt x="177" y="6"/>
                  <a:pt x="275" y="16"/>
                </a:cubicBezTo>
                <a:cubicBezTo>
                  <a:pt x="319" y="30"/>
                  <a:pt x="326" y="28"/>
                  <a:pt x="388" y="32"/>
                </a:cubicBezTo>
                <a:cubicBezTo>
                  <a:pt x="416" y="41"/>
                  <a:pt x="421" y="67"/>
                  <a:pt x="447" y="75"/>
                </a:cubicBezTo>
                <a:cubicBezTo>
                  <a:pt x="462" y="97"/>
                  <a:pt x="483" y="117"/>
                  <a:pt x="506" y="129"/>
                </a:cubicBezTo>
                <a:cubicBezTo>
                  <a:pt x="512" y="156"/>
                  <a:pt x="510" y="167"/>
                  <a:pt x="533" y="183"/>
                </a:cubicBezTo>
                <a:cubicBezTo>
                  <a:pt x="531" y="195"/>
                  <a:pt x="535" y="210"/>
                  <a:pt x="528" y="220"/>
                </a:cubicBezTo>
                <a:cubicBezTo>
                  <a:pt x="521" y="231"/>
                  <a:pt x="495" y="242"/>
                  <a:pt x="495" y="242"/>
                </a:cubicBezTo>
                <a:cubicBezTo>
                  <a:pt x="489" y="260"/>
                  <a:pt x="468" y="317"/>
                  <a:pt x="452" y="323"/>
                </a:cubicBezTo>
                <a:cubicBezTo>
                  <a:pt x="438" y="328"/>
                  <a:pt x="423" y="330"/>
                  <a:pt x="409" y="333"/>
                </a:cubicBezTo>
                <a:cubicBezTo>
                  <a:pt x="396" y="336"/>
                  <a:pt x="372" y="344"/>
                  <a:pt x="372" y="344"/>
                </a:cubicBezTo>
                <a:cubicBezTo>
                  <a:pt x="350" y="358"/>
                  <a:pt x="346" y="353"/>
                  <a:pt x="323" y="344"/>
                </a:cubicBezTo>
                <a:cubicBezTo>
                  <a:pt x="310" y="303"/>
                  <a:pt x="329" y="349"/>
                  <a:pt x="302" y="323"/>
                </a:cubicBezTo>
                <a:cubicBezTo>
                  <a:pt x="285" y="306"/>
                  <a:pt x="295" y="280"/>
                  <a:pt x="259" y="269"/>
                </a:cubicBezTo>
                <a:cubicBezTo>
                  <a:pt x="251" y="246"/>
                  <a:pt x="253" y="234"/>
                  <a:pt x="232" y="220"/>
                </a:cubicBezTo>
                <a:cubicBezTo>
                  <a:pt x="228" y="215"/>
                  <a:pt x="226" y="208"/>
                  <a:pt x="221" y="204"/>
                </a:cubicBezTo>
                <a:cubicBezTo>
                  <a:pt x="217" y="201"/>
                  <a:pt x="209" y="203"/>
                  <a:pt x="205" y="199"/>
                </a:cubicBezTo>
                <a:cubicBezTo>
                  <a:pt x="201" y="195"/>
                  <a:pt x="203" y="187"/>
                  <a:pt x="199" y="183"/>
                </a:cubicBezTo>
                <a:cubicBezTo>
                  <a:pt x="195" y="179"/>
                  <a:pt x="188" y="180"/>
                  <a:pt x="183" y="177"/>
                </a:cubicBezTo>
                <a:cubicBezTo>
                  <a:pt x="174" y="172"/>
                  <a:pt x="147" y="153"/>
                  <a:pt x="135" y="145"/>
                </a:cubicBezTo>
                <a:cubicBezTo>
                  <a:pt x="121" y="136"/>
                  <a:pt x="101" y="133"/>
                  <a:pt x="86" y="124"/>
                </a:cubicBezTo>
                <a:cubicBezTo>
                  <a:pt x="69" y="98"/>
                  <a:pt x="30" y="93"/>
                  <a:pt x="0" y="86"/>
                </a:cubicBezTo>
                <a:close/>
              </a:path>
            </a:pathLst>
          </a:custGeom>
          <a:solidFill>
            <a:schemeClr val="accent1">
              <a:alpha val="47842"/>
            </a:schemeClr>
          </a:solid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8195" name="Text Box 42"/>
          <p:cNvSpPr txBox="1">
            <a:spLocks noChangeArrowheads="1"/>
          </p:cNvSpPr>
          <p:nvPr/>
        </p:nvSpPr>
        <p:spPr bwMode="auto">
          <a:xfrm>
            <a:off x="228600" y="1066800"/>
            <a:ext cx="297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3: Shunt Inductor</a:t>
            </a:r>
          </a:p>
        </p:txBody>
      </p:sp>
      <p:sp>
        <p:nvSpPr>
          <p:cNvPr id="8196" name="Text Box 43"/>
          <p:cNvSpPr txBox="1">
            <a:spLocks noChangeArrowheads="1"/>
          </p:cNvSpPr>
          <p:nvPr/>
        </p:nvSpPr>
        <p:spPr bwMode="auto">
          <a:xfrm>
            <a:off x="5334000" y="1066800"/>
            <a:ext cx="3276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latin typeface="Times New Roman" panose="02020603050405020304" pitchFamily="18" charset="0"/>
                <a:cs typeface="Times New Roman" panose="02020603050405020304" pitchFamily="18" charset="0"/>
              </a:rPr>
              <a:t>Case 4: Series Capacitor</a:t>
            </a:r>
          </a:p>
        </p:txBody>
      </p:sp>
      <p:sp>
        <p:nvSpPr>
          <p:cNvPr id="8197" name="Line 44"/>
          <p:cNvSpPr>
            <a:spLocks noChangeShapeType="1"/>
          </p:cNvSpPr>
          <p:nvPr/>
        </p:nvSpPr>
        <p:spPr bwMode="auto">
          <a:xfrm>
            <a:off x="6172200" y="1797050"/>
            <a:ext cx="1295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8" name="Line 45"/>
          <p:cNvSpPr>
            <a:spLocks noChangeShapeType="1"/>
          </p:cNvSpPr>
          <p:nvPr/>
        </p:nvSpPr>
        <p:spPr bwMode="auto">
          <a:xfrm>
            <a:off x="5410200" y="324485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9" name="Rectangle 46"/>
          <p:cNvSpPr>
            <a:spLocks noChangeArrowheads="1"/>
          </p:cNvSpPr>
          <p:nvPr/>
        </p:nvSpPr>
        <p:spPr bwMode="auto">
          <a:xfrm>
            <a:off x="7315200" y="217805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8200" name="Line 47"/>
          <p:cNvSpPr>
            <a:spLocks noChangeShapeType="1"/>
          </p:cNvSpPr>
          <p:nvPr/>
        </p:nvSpPr>
        <p:spPr bwMode="auto">
          <a:xfrm>
            <a:off x="7467600" y="17970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1" name="Line 48"/>
          <p:cNvSpPr>
            <a:spLocks noChangeShapeType="1"/>
          </p:cNvSpPr>
          <p:nvPr/>
        </p:nvSpPr>
        <p:spPr bwMode="auto">
          <a:xfrm flipV="1">
            <a:off x="7467600" y="301625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2" name="Text Box 49"/>
          <p:cNvSpPr txBox="1">
            <a:spLocks noChangeArrowheads="1"/>
          </p:cNvSpPr>
          <p:nvPr/>
        </p:nvSpPr>
        <p:spPr bwMode="auto">
          <a:xfrm>
            <a:off x="7696200" y="233045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Z</a:t>
            </a:r>
            <a:r>
              <a:rPr lang="en-US" altLang="en-US" baseline="-25000">
                <a:latin typeface="Times New Roman" panose="02020603050405020304" pitchFamily="18" charset="0"/>
                <a:cs typeface="Times New Roman" panose="02020603050405020304" pitchFamily="18" charset="0"/>
              </a:rPr>
              <a:t>l</a:t>
            </a:r>
            <a:r>
              <a:rPr lang="en-US" altLang="en-US">
                <a:latin typeface="Times New Roman" panose="02020603050405020304" pitchFamily="18" charset="0"/>
                <a:cs typeface="Times New Roman" panose="02020603050405020304" pitchFamily="18" charset="0"/>
              </a:rPr>
              <a:t>=1-jX</a:t>
            </a:r>
          </a:p>
        </p:txBody>
      </p:sp>
      <p:pic>
        <p:nvPicPr>
          <p:cNvPr id="8203" name="Picture 50"/>
          <p:cNvPicPr>
            <a:picLocks noChangeAspect="1" noChangeArrowheads="1"/>
          </p:cNvPicPr>
          <p:nvPr/>
        </p:nvPicPr>
        <p:blipFill>
          <a:blip r:embed="rId2">
            <a:extLst>
              <a:ext uri="{28A0092B-C50C-407E-A947-70E740481C1C}">
                <a14:useLocalDpi xmlns:a14="http://schemas.microsoft.com/office/drawing/2010/main" val="0"/>
              </a:ext>
            </a:extLst>
          </a:blip>
          <a:srcRect l="79890" t="23470" r="6738" b="17346"/>
          <a:stretch>
            <a:fillRect/>
          </a:stretch>
        </p:blipFill>
        <p:spPr bwMode="auto">
          <a:xfrm>
            <a:off x="1374775" y="2198688"/>
            <a:ext cx="40481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Line 51"/>
          <p:cNvSpPr>
            <a:spLocks noChangeShapeType="1"/>
          </p:cNvSpPr>
          <p:nvPr/>
        </p:nvSpPr>
        <p:spPr bwMode="auto">
          <a:xfrm>
            <a:off x="1295400" y="1949450"/>
            <a:ext cx="1295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5" name="Line 52"/>
          <p:cNvSpPr>
            <a:spLocks noChangeShapeType="1"/>
          </p:cNvSpPr>
          <p:nvPr/>
        </p:nvSpPr>
        <p:spPr bwMode="auto">
          <a:xfrm>
            <a:off x="533400" y="3397250"/>
            <a:ext cx="2057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6" name="Rectangle 53"/>
          <p:cNvSpPr>
            <a:spLocks noChangeArrowheads="1"/>
          </p:cNvSpPr>
          <p:nvPr/>
        </p:nvSpPr>
        <p:spPr bwMode="auto">
          <a:xfrm>
            <a:off x="2438400" y="2330450"/>
            <a:ext cx="304800"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8207" name="Line 54"/>
          <p:cNvSpPr>
            <a:spLocks noChangeShapeType="1"/>
          </p:cNvSpPr>
          <p:nvPr/>
        </p:nvSpPr>
        <p:spPr bwMode="auto">
          <a:xfrm>
            <a:off x="2590800" y="19494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8" name="Line 55"/>
          <p:cNvSpPr>
            <a:spLocks noChangeShapeType="1"/>
          </p:cNvSpPr>
          <p:nvPr/>
        </p:nvSpPr>
        <p:spPr bwMode="auto">
          <a:xfrm flipV="1">
            <a:off x="2590800" y="316865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9" name="Text Box 56"/>
          <p:cNvSpPr txBox="1">
            <a:spLocks noChangeArrowheads="1"/>
          </p:cNvSpPr>
          <p:nvPr/>
        </p:nvSpPr>
        <p:spPr bwMode="auto">
          <a:xfrm>
            <a:off x="2819400" y="248285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latin typeface="Times New Roman" panose="02020603050405020304" pitchFamily="18" charset="0"/>
                <a:cs typeface="Times New Roman" panose="02020603050405020304" pitchFamily="18" charset="0"/>
              </a:rPr>
              <a:t>Y</a:t>
            </a:r>
            <a:r>
              <a:rPr lang="en-US" altLang="en-US" baseline="-25000">
                <a:latin typeface="Times New Roman" panose="02020603050405020304" pitchFamily="18" charset="0"/>
                <a:cs typeface="Times New Roman" panose="02020603050405020304" pitchFamily="18" charset="0"/>
              </a:rPr>
              <a:t>l</a:t>
            </a:r>
            <a:r>
              <a:rPr lang="en-US" altLang="en-US">
                <a:latin typeface="Times New Roman" panose="02020603050405020304" pitchFamily="18" charset="0"/>
                <a:cs typeface="Times New Roman" panose="02020603050405020304" pitchFamily="18" charset="0"/>
              </a:rPr>
              <a:t>=1-jB</a:t>
            </a:r>
          </a:p>
        </p:txBody>
      </p:sp>
      <p:pic>
        <p:nvPicPr>
          <p:cNvPr id="8210" name="Picture 57" descr="rlc"/>
          <p:cNvPicPr>
            <a:picLocks noChangeAspect="1" noChangeArrowheads="1"/>
          </p:cNvPicPr>
          <p:nvPr/>
        </p:nvPicPr>
        <p:blipFill>
          <a:blip r:embed="rId3">
            <a:extLst>
              <a:ext uri="{28A0092B-C50C-407E-A947-70E740481C1C}">
                <a14:useLocalDpi xmlns:a14="http://schemas.microsoft.com/office/drawing/2010/main" val="0"/>
              </a:ext>
            </a:extLst>
          </a:blip>
          <a:srcRect l="21805" t="13449" r="33333" b="64433"/>
          <a:stretch>
            <a:fillRect/>
          </a:stretch>
        </p:blipFill>
        <p:spPr bwMode="auto">
          <a:xfrm>
            <a:off x="5257800" y="1665288"/>
            <a:ext cx="9144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Line 58"/>
          <p:cNvSpPr>
            <a:spLocks noChangeShapeType="1"/>
          </p:cNvSpPr>
          <p:nvPr/>
        </p:nvSpPr>
        <p:spPr bwMode="auto">
          <a:xfrm flipV="1">
            <a:off x="1508125" y="19700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2" name="Line 59"/>
          <p:cNvSpPr>
            <a:spLocks noChangeShapeType="1"/>
          </p:cNvSpPr>
          <p:nvPr/>
        </p:nvSpPr>
        <p:spPr bwMode="auto">
          <a:xfrm>
            <a:off x="1524000" y="31130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5" name="Text Box 62"/>
          <p:cNvSpPr txBox="1">
            <a:spLocks noChangeArrowheads="1"/>
          </p:cNvSpPr>
          <p:nvPr/>
        </p:nvSpPr>
        <p:spPr bwMode="auto">
          <a:xfrm>
            <a:off x="609600" y="5334000"/>
            <a:ext cx="853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a:solidFill>
                  <a:srgbClr val="C00000"/>
                </a:solidFill>
                <a:latin typeface="Times New Roman" panose="02020603050405020304" pitchFamily="18" charset="0"/>
                <a:cs typeface="Times New Roman" panose="02020603050405020304" pitchFamily="18" charset="0"/>
              </a:rPr>
              <a:t>The range of matching is limited by using one component.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a:latin typeface="Arial" panose="020B0604020202020204" pitchFamily="34" charset="0"/>
                <a:ea typeface="ＭＳ Ｐゴシック" panose="020B0600070205080204" pitchFamily="34" charset="-128"/>
              </a:rPr>
              <a:t>Lumped Element Matching</a:t>
            </a:r>
          </a:p>
        </p:txBody>
      </p:sp>
      <p:sp>
        <p:nvSpPr>
          <p:cNvPr id="2" name="Rectangle 3"/>
          <p:cNvSpPr>
            <a:spLocks noChangeArrowheads="1"/>
          </p:cNvSpPr>
          <p:nvPr/>
        </p:nvSpPr>
        <p:spPr bwMode="auto">
          <a:xfrm>
            <a:off x="838200" y="5562600"/>
            <a:ext cx="77724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charset="0"/>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2"/>
                </a:solidFill>
                <a:effectLst/>
                <a:latin typeface="Arial" charset="0"/>
                <a:cs typeface="Arial" charset="0"/>
              </a:rPr>
              <a:t>In </a:t>
            </a:r>
            <a:r>
              <a:rPr kumimoji="0" lang="en-US" altLang="en-US" sz="1000" b="0" i="0" u="none" strike="noStrike" cap="none" normalizeH="0" baseline="0" dirty="0">
                <a:ln>
                  <a:noFill/>
                </a:ln>
                <a:solidFill>
                  <a:srgbClr val="0645AD"/>
                </a:solidFill>
                <a:effectLst/>
                <a:latin typeface="Arial" charset="0"/>
                <a:cs typeface="Arial" charset="0"/>
                <a:hlinkClick r:id="rId2" tooltip="Ancient Chinese philosophy"/>
              </a:rPr>
              <a:t>Ancient Chinese philosophy</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1" i="0" u="none" strike="noStrike" cap="none" normalizeH="0" baseline="0" dirty="0">
                <a:ln>
                  <a:noFill/>
                </a:ln>
                <a:solidFill>
                  <a:srgbClr val="202122"/>
                </a:solidFill>
                <a:effectLst/>
                <a:latin typeface="Arial" charset="0"/>
                <a:cs typeface="Arial" charset="0"/>
              </a:rPr>
              <a:t>yin and yang</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0" i="0" u="none" strike="noStrike" cap="none" normalizeH="0" baseline="0" dirty="0">
                <a:ln>
                  <a:noFill/>
                </a:ln>
                <a:solidFill>
                  <a:srgbClr val="0645AD"/>
                </a:solidFill>
                <a:effectLst/>
                <a:latin typeface="Arial" charset="0"/>
                <a:cs typeface="Arial" charset="0"/>
                <a:hlinkClick r:id="rId3" tooltip="Help:IPA/English"/>
              </a:rPr>
              <a:t>/</a:t>
            </a:r>
            <a:r>
              <a:rPr kumimoji="0" lang="en-US" altLang="en-US" sz="1000" b="0" i="0" u="none" strike="noStrike" cap="none" normalizeH="0" baseline="0" dirty="0" err="1">
                <a:ln>
                  <a:noFill/>
                </a:ln>
                <a:solidFill>
                  <a:srgbClr val="0645AD"/>
                </a:solidFill>
                <a:effectLst/>
                <a:latin typeface="Arial" charset="0"/>
                <a:cs typeface="Arial" charset="0"/>
                <a:hlinkClick r:id="rId3" tooltip="Help:IPA/English"/>
              </a:rPr>
              <a:t>jɪn</a:t>
            </a:r>
            <a:r>
              <a:rPr kumimoji="0" lang="en-US" altLang="en-US" sz="1000" b="0" i="0" u="none" strike="noStrike" cap="none" normalizeH="0" baseline="0" dirty="0">
                <a:ln>
                  <a:noFill/>
                </a:ln>
                <a:solidFill>
                  <a:srgbClr val="0645AD"/>
                </a:solidFill>
                <a:effectLst/>
                <a:latin typeface="Arial" charset="0"/>
                <a:cs typeface="Arial" charset="0"/>
                <a:hlinkClick r:id="rId3" tooltip="Help:IPA/English"/>
              </a:rPr>
              <a:t>/</a:t>
            </a:r>
            <a:r>
              <a:rPr kumimoji="0" lang="en-US" altLang="en-US" sz="1000" b="0" i="0" u="none" strike="noStrike" cap="none" normalizeH="0" baseline="0" dirty="0">
                <a:ln>
                  <a:noFill/>
                </a:ln>
                <a:solidFill>
                  <a:srgbClr val="202122"/>
                </a:solidFill>
                <a:effectLst/>
                <a:latin typeface="Arial" charset="0"/>
                <a:cs typeface="Arial" charset="0"/>
              </a:rPr>
              <a:t> and </a:t>
            </a:r>
            <a:r>
              <a:rPr kumimoji="0" lang="en-US" altLang="en-US" sz="1000" b="0" i="0" u="none" strike="noStrike" cap="none" normalizeH="0" baseline="0" dirty="0">
                <a:ln>
                  <a:noFill/>
                </a:ln>
                <a:solidFill>
                  <a:srgbClr val="0645AD"/>
                </a:solidFill>
                <a:effectLst/>
                <a:latin typeface="Arial" charset="0"/>
                <a:cs typeface="Arial" charset="0"/>
                <a:hlinkClick r:id="rId3" tooltip="Help:IPA/English"/>
              </a:rPr>
              <a:t>/</a:t>
            </a:r>
            <a:r>
              <a:rPr kumimoji="0" lang="en-US" altLang="en-US" sz="1000" b="0" i="0" u="none" strike="noStrike" cap="none" normalizeH="0" baseline="0" dirty="0" err="1">
                <a:ln>
                  <a:noFill/>
                </a:ln>
                <a:solidFill>
                  <a:srgbClr val="0645AD"/>
                </a:solidFill>
                <a:effectLst/>
                <a:latin typeface="Arial" charset="0"/>
                <a:cs typeface="Arial" charset="0"/>
                <a:hlinkClick r:id="rId3" tooltip="Help:IPA/English"/>
              </a:rPr>
              <a:t>jɑːŋ</a:t>
            </a:r>
            <a:r>
              <a:rPr kumimoji="0" lang="en-US" altLang="en-US" sz="1000" b="0" i="0" u="none" strike="noStrike" cap="none" normalizeH="0" baseline="0" dirty="0">
                <a:ln>
                  <a:noFill/>
                </a:ln>
                <a:solidFill>
                  <a:srgbClr val="0645AD"/>
                </a:solidFill>
                <a:effectLst/>
                <a:latin typeface="Arial" charset="0"/>
                <a:cs typeface="Arial" charset="0"/>
                <a:hlinkClick r:id="rId3" tooltip="Help:IPA/English"/>
              </a:rPr>
              <a:t>, </a:t>
            </a:r>
            <a:r>
              <a:rPr kumimoji="0" lang="en-US" altLang="en-US" sz="1000" b="0" i="0" u="none" strike="noStrike" cap="none" normalizeH="0" baseline="0" dirty="0" err="1">
                <a:ln>
                  <a:noFill/>
                </a:ln>
                <a:solidFill>
                  <a:srgbClr val="0645AD"/>
                </a:solidFill>
                <a:effectLst/>
                <a:latin typeface="Arial" charset="0"/>
                <a:cs typeface="Arial" charset="0"/>
                <a:hlinkClick r:id="rId3" tooltip="Help:IPA/English"/>
              </a:rPr>
              <a:t>jæŋ</a:t>
            </a:r>
            <a:r>
              <a:rPr kumimoji="0" lang="en-US" altLang="en-US" sz="1000" b="0" i="0" u="none" strike="noStrike" cap="none" normalizeH="0" baseline="0" dirty="0">
                <a:ln>
                  <a:noFill/>
                </a:ln>
                <a:solidFill>
                  <a:srgbClr val="0645AD"/>
                </a:solidFill>
                <a:effectLst/>
                <a:latin typeface="Arial" charset="0"/>
                <a:cs typeface="Arial" charset="0"/>
                <a:hlinkClick r:id="rId3" tooltip="Help:IPA/English"/>
              </a:rPr>
              <a:t>/</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0" i="0" u="none" strike="noStrike" cap="none" normalizeH="0" baseline="0" dirty="0">
                <a:ln>
                  <a:noFill/>
                </a:ln>
                <a:solidFill>
                  <a:srgbClr val="0645AD"/>
                </a:solidFill>
                <a:effectLst/>
                <a:latin typeface="Arial" charset="0"/>
                <a:cs typeface="Arial" charset="0"/>
                <a:hlinkClick r:id="rId4" tooltip="Traditional Chinese characters"/>
              </a:rPr>
              <a:t>Chinese</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0" i="0" u="none" strike="noStrike" cap="none" normalizeH="0" baseline="0" dirty="0" err="1">
                <a:ln>
                  <a:noFill/>
                </a:ln>
                <a:solidFill>
                  <a:srgbClr val="3366BB"/>
                </a:solidFill>
                <a:effectLst/>
                <a:latin typeface="Arial" charset="0"/>
                <a:cs typeface="Arial" charset="0"/>
                <a:hlinkClick r:id="rId5" tooltip="wikt:陰"/>
              </a:rPr>
              <a:t>陰</a:t>
            </a:r>
            <a:r>
              <a:rPr kumimoji="0" lang="en-US" altLang="en-US" sz="1000" b="0" i="0" u="none" strike="noStrike" cap="none" normalizeH="0" baseline="0" dirty="0" err="1">
                <a:ln>
                  <a:noFill/>
                </a:ln>
                <a:solidFill>
                  <a:srgbClr val="3366BB"/>
                </a:solidFill>
                <a:effectLst/>
                <a:latin typeface="Arial" charset="0"/>
                <a:cs typeface="Arial" charset="0"/>
                <a:hlinkClick r:id="rId6" tooltip="wikt:陽"/>
              </a:rPr>
              <a:t>陽</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0" i="1" u="none" strike="noStrike" cap="none" normalizeH="0" baseline="0" dirty="0" err="1">
                <a:ln>
                  <a:noFill/>
                </a:ln>
                <a:solidFill>
                  <a:srgbClr val="202122"/>
                </a:solidFill>
                <a:effectLst/>
                <a:latin typeface="Arial" charset="0"/>
                <a:cs typeface="Arial" charset="0"/>
              </a:rPr>
              <a:t>yīnyáng</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800" b="0" i="0" u="none" strike="noStrike" cap="none" normalizeH="0" baseline="0" dirty="0">
                <a:ln>
                  <a:noFill/>
                </a:ln>
                <a:solidFill>
                  <a:srgbClr val="202122"/>
                </a:solidFill>
                <a:effectLst/>
                <a:latin typeface="Arial" charset="0"/>
                <a:cs typeface="Arial" charset="0"/>
              </a:rPr>
              <a:t>pronounced</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1000" b="0" i="0" u="none" strike="noStrike" cap="none" normalizeH="0" baseline="0" dirty="0">
                <a:ln>
                  <a:noFill/>
                </a:ln>
                <a:solidFill>
                  <a:srgbClr val="0645AD"/>
                </a:solidFill>
                <a:effectLst/>
                <a:latin typeface="Arial" charset="0"/>
                <a:cs typeface="Arial" charset="0"/>
                <a:hlinkClick r:id="rId7" tooltip="Help:IPA/Mandarin"/>
              </a:rPr>
              <a:t>[</a:t>
            </a:r>
            <a:r>
              <a:rPr kumimoji="0" lang="en-US" altLang="en-US" sz="1000" b="0" i="0" u="none" strike="noStrike" cap="none" normalizeH="0" baseline="0" dirty="0" err="1">
                <a:ln>
                  <a:noFill/>
                </a:ln>
                <a:solidFill>
                  <a:srgbClr val="0645AD"/>
                </a:solidFill>
                <a:effectLst/>
                <a:latin typeface="Arial" charset="0"/>
                <a:cs typeface="Arial" charset="0"/>
                <a:hlinkClick r:id="rId7" tooltip="Help:IPA/Mandarin"/>
              </a:rPr>
              <a:t>ín</a:t>
            </a:r>
            <a:r>
              <a:rPr kumimoji="0" lang="en-US" altLang="en-US" sz="1000" b="0" i="0" u="none" strike="noStrike" cap="none" normalizeH="0" baseline="0" dirty="0">
                <a:ln>
                  <a:noFill/>
                </a:ln>
                <a:solidFill>
                  <a:srgbClr val="0645AD"/>
                </a:solidFill>
                <a:effectLst/>
                <a:latin typeface="Arial" charset="0"/>
                <a:cs typeface="Arial" charset="0"/>
                <a:hlinkClick r:id="rId7" tooltip="Help:IPA/Mandarin"/>
              </a:rPr>
              <a:t> </a:t>
            </a:r>
            <a:r>
              <a:rPr kumimoji="0" lang="en-US" altLang="en-US" sz="1000" b="0" i="0" u="none" strike="noStrike" cap="none" normalizeH="0" baseline="0" dirty="0" err="1">
                <a:ln>
                  <a:noFill/>
                </a:ln>
                <a:solidFill>
                  <a:srgbClr val="0645AD"/>
                </a:solidFill>
                <a:effectLst/>
                <a:latin typeface="Arial" charset="0"/>
                <a:cs typeface="Arial" charset="0"/>
                <a:hlinkClick r:id="rId7" tooltip="Help:IPA/Mandarin"/>
              </a:rPr>
              <a:t>jǎŋ</a:t>
            </a:r>
            <a:r>
              <a:rPr kumimoji="0" lang="en-US" altLang="en-US" sz="1000" b="0" i="0" u="none" strike="noStrike" cap="none" normalizeH="0" baseline="0" dirty="0">
                <a:ln>
                  <a:noFill/>
                </a:ln>
                <a:solidFill>
                  <a:srgbClr val="0645AD"/>
                </a:solidFill>
                <a:effectLst/>
                <a:latin typeface="Arial" charset="0"/>
                <a:cs typeface="Arial" charset="0"/>
                <a:hlinkClick r:id="rId7" tooltip="Help:IPA/Mandarin"/>
              </a:rPr>
              <a:t>]</a:t>
            </a:r>
            <a:r>
              <a:rPr kumimoji="0" lang="en-US" altLang="en-US" sz="1000" b="0" i="0" u="none" strike="noStrike" cap="none" normalizeH="0" baseline="0" dirty="0">
                <a:ln>
                  <a:noFill/>
                </a:ln>
                <a:solidFill>
                  <a:srgbClr val="202122"/>
                </a:solidFill>
                <a:effectLst/>
                <a:latin typeface="Arial" charset="0"/>
                <a:cs typeface="Arial" charset="0"/>
              </a:rPr>
              <a:t>, lit. "dark-light", "negative-positive") is a concept of </a:t>
            </a:r>
            <a:r>
              <a:rPr kumimoji="0" lang="en-US" altLang="en-US" sz="1000" b="0" i="0" u="none" strike="noStrike" cap="none" normalizeH="0" baseline="0" dirty="0">
                <a:ln>
                  <a:noFill/>
                </a:ln>
                <a:solidFill>
                  <a:srgbClr val="0645AD"/>
                </a:solidFill>
                <a:effectLst/>
                <a:latin typeface="Arial" charset="0"/>
                <a:cs typeface="Arial" charset="0"/>
                <a:hlinkClick r:id="rId8" tooltip="Dualistic cosmology"/>
              </a:rPr>
              <a:t>dualism</a:t>
            </a:r>
            <a:r>
              <a:rPr kumimoji="0" lang="en-US" altLang="en-US" sz="1000" b="0" i="0" u="none" strike="noStrike" cap="none" normalizeH="0" baseline="0" dirty="0">
                <a:ln>
                  <a:noFill/>
                </a:ln>
                <a:solidFill>
                  <a:srgbClr val="202122"/>
                </a:solidFill>
                <a:effectLst/>
                <a:latin typeface="Arial" charset="0"/>
                <a:cs typeface="Arial" charset="0"/>
              </a:rPr>
              <a:t>, describing how obviously opposite or contrary forces may actually be complementary, interconnected, and interdependent in the natural world, and how they may give rise to each other as they interrelate to one another.</a:t>
            </a:r>
            <a:r>
              <a:rPr kumimoji="0" lang="en-US" altLang="en-US" sz="800" b="0" i="0" u="none" strike="noStrike" cap="none" normalizeH="0" baseline="30000" dirty="0">
                <a:ln>
                  <a:noFill/>
                </a:ln>
                <a:solidFill>
                  <a:srgbClr val="0645AD"/>
                </a:solidFill>
                <a:effectLst/>
                <a:latin typeface="Arial" charset="0"/>
                <a:cs typeface="Arial" charset="0"/>
                <a:hlinkClick r:id="rId9"/>
              </a:rPr>
              <a:t>[1]</a:t>
            </a:r>
            <a:r>
              <a:rPr kumimoji="0" lang="en-US" altLang="en-US" sz="1000" b="0" i="0" u="none" strike="noStrike" cap="none" normalizeH="0" baseline="0" dirty="0">
                <a:ln>
                  <a:noFill/>
                </a:ln>
                <a:solidFill>
                  <a:srgbClr val="202122"/>
                </a:solidFill>
                <a:effectLst/>
                <a:latin typeface="Arial" charset="0"/>
                <a:cs typeface="Arial" charset="0"/>
              </a:rPr>
              <a:t> </a:t>
            </a:r>
            <a:r>
              <a:rPr kumimoji="0" lang="en-US" altLang="en-US" sz="600" b="0" i="0" u="none" strike="noStrike" cap="none" normalizeH="0" baseline="0" dirty="0">
                <a:ln>
                  <a:noFill/>
                </a:ln>
                <a:solidFill>
                  <a:schemeClr val="tx1"/>
                </a:solidFill>
                <a:effectLst/>
                <a:latin typeface="Arial" charset="0"/>
                <a:cs typeface="Arial" charset="0"/>
              </a:rPr>
              <a:t> </a:t>
            </a:r>
            <a:endParaRPr kumimoji="0" lang="en-US" altLang="en-US" sz="1800" b="0" i="0" u="none" strike="noStrike" cap="none" normalizeH="0" baseline="0" dirty="0">
              <a:ln>
                <a:noFill/>
              </a:ln>
              <a:solidFill>
                <a:schemeClr val="tx1"/>
              </a:solidFill>
              <a:effectLst/>
              <a:latin typeface="Arial" charset="0"/>
              <a:cs typeface="Arial" charset="0"/>
            </a:endParaRPr>
          </a:p>
        </p:txBody>
      </p:sp>
      <p:pic>
        <p:nvPicPr>
          <p:cNvPr id="18437" name="Picture 5" descr="File:Yin yang.svg - Wikimedia Comm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7584" y="1219200"/>
            <a:ext cx="3883152" cy="388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93513"/>
      </p:ext>
    </p:extLst>
  </p:cSld>
  <p:clrMapOvr>
    <a:masterClrMapping/>
  </p:clrMapOvr>
</p:sld>
</file>

<file path=ppt/theme/theme1.xml><?xml version="1.0" encoding="utf-8"?>
<a:theme xmlns:a="http://schemas.openxmlformats.org/drawingml/2006/main" name="nilsson_design">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nilsson_design</Template>
  <TotalTime>9318</TotalTime>
  <Words>619</Words>
  <Application>Microsoft Office PowerPoint</Application>
  <PresentationFormat>On-screen Show (4:3)</PresentationFormat>
  <Paragraphs>121</Paragraphs>
  <Slides>41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nilsson_design</vt:lpstr>
      <vt:lpstr>Equation</vt:lpstr>
      <vt:lpstr>Outline</vt:lpstr>
      <vt:lpstr>Impedance Matching</vt:lpstr>
      <vt:lpstr>Single Stub Matching</vt:lpstr>
      <vt:lpstr>Single Stub Matching</vt:lpstr>
      <vt:lpstr>Single Stub Matching</vt:lpstr>
      <vt:lpstr>Lumped Element Matching</vt:lpstr>
      <vt:lpstr>Lumped Element Matching</vt:lpstr>
      <vt:lpstr>Lumped Element Matching</vt:lpstr>
      <vt:lpstr>Lumped Element Matching</vt:lpstr>
      <vt:lpstr>Lumped Element Matching</vt:lpstr>
      <vt:lpstr>Lumped Element Matching</vt:lpstr>
      <vt:lpstr>Lumped Element Matching</vt:lpstr>
      <vt:lpstr>Lumped Element Matching</vt:lpstr>
      <vt:lpstr>Effects of Adding L and C</vt:lpstr>
      <vt:lpstr>Lumped Element Matching</vt:lpstr>
      <vt:lpstr>Lumped Element Matching</vt:lpstr>
      <vt:lpstr>Quarter Wavelength Transformer</vt:lpstr>
      <vt:lpstr>Bandwidth (BW) Considerations</vt:lpstr>
      <vt:lpstr>Bandwidth (BW) Considerations</vt:lpstr>
      <vt:lpstr>Bandwidth (BW) Considerations</vt:lpstr>
      <vt:lpstr>Theory of Small Reflections</vt:lpstr>
      <vt:lpstr>Theory of Small Reflections</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Multi-Section Transformer</vt:lpstr>
      <vt:lpstr>Tapered Lines</vt:lpstr>
      <vt:lpstr>Tapered Lines</vt:lpstr>
      <vt:lpstr>Bode-Fano Criterion</vt:lpstr>
      <vt:lpstr>Bode-Fano Criterion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2–1   The circuit symbols for (a) an ideal independent voltage source and (b) an ideal independent current source.</dc:title>
  <dc:creator>Bill Montgomery</dc:creator>
  <cp:lastModifiedBy>Xun Gong</cp:lastModifiedBy>
  <cp:revision>879</cp:revision>
  <dcterms:created xsi:type="dcterms:W3CDTF">2009-12-23T15:07:20Z</dcterms:created>
  <dcterms:modified xsi:type="dcterms:W3CDTF">2021-10-14T15:33:35Z</dcterms:modified>
</cp:coreProperties>
</file>